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68"/>
  </p:notesMasterIdLst>
  <p:sldIdLst>
    <p:sldId id="256" r:id="rId2"/>
    <p:sldId id="291" r:id="rId3"/>
    <p:sldId id="257" r:id="rId4"/>
    <p:sldId id="292" r:id="rId5"/>
    <p:sldId id="322" r:id="rId6"/>
    <p:sldId id="407" r:id="rId7"/>
    <p:sldId id="408" r:id="rId8"/>
    <p:sldId id="401" r:id="rId9"/>
    <p:sldId id="293" r:id="rId10"/>
    <p:sldId id="419" r:id="rId11"/>
    <p:sldId id="349" r:id="rId12"/>
    <p:sldId id="350" r:id="rId13"/>
    <p:sldId id="296" r:id="rId14"/>
    <p:sldId id="297" r:id="rId15"/>
    <p:sldId id="344" r:id="rId16"/>
    <p:sldId id="325" r:id="rId17"/>
    <p:sldId id="326" r:id="rId18"/>
    <p:sldId id="410" r:id="rId19"/>
    <p:sldId id="328" r:id="rId20"/>
    <p:sldId id="330" r:id="rId21"/>
    <p:sldId id="331" r:id="rId22"/>
    <p:sldId id="332" r:id="rId23"/>
    <p:sldId id="333" r:id="rId24"/>
    <p:sldId id="334" r:id="rId25"/>
    <p:sldId id="335" r:id="rId26"/>
    <p:sldId id="342" r:id="rId27"/>
    <p:sldId id="343" r:id="rId28"/>
    <p:sldId id="345" r:id="rId29"/>
    <p:sldId id="310" r:id="rId30"/>
    <p:sldId id="363" r:id="rId31"/>
    <p:sldId id="368" r:id="rId32"/>
    <p:sldId id="370" r:id="rId33"/>
    <p:sldId id="371" r:id="rId34"/>
    <p:sldId id="372" r:id="rId35"/>
    <p:sldId id="373" r:id="rId36"/>
    <p:sldId id="396" r:id="rId37"/>
    <p:sldId id="375" r:id="rId38"/>
    <p:sldId id="376" r:id="rId39"/>
    <p:sldId id="377" r:id="rId40"/>
    <p:sldId id="378" r:id="rId41"/>
    <p:sldId id="397" r:id="rId42"/>
    <p:sldId id="380" r:id="rId43"/>
    <p:sldId id="388" r:id="rId44"/>
    <p:sldId id="382" r:id="rId45"/>
    <p:sldId id="411" r:id="rId46"/>
    <p:sldId id="389" r:id="rId47"/>
    <p:sldId id="390" r:id="rId48"/>
    <p:sldId id="398" r:id="rId49"/>
    <p:sldId id="391" r:id="rId50"/>
    <p:sldId id="392" r:id="rId51"/>
    <p:sldId id="393" r:id="rId52"/>
    <p:sldId id="394" r:id="rId53"/>
    <p:sldId id="395" r:id="rId54"/>
    <p:sldId id="399" r:id="rId55"/>
    <p:sldId id="417" r:id="rId56"/>
    <p:sldId id="418" r:id="rId57"/>
    <p:sldId id="329" r:id="rId58"/>
    <p:sldId id="413" r:id="rId59"/>
    <p:sldId id="339" r:id="rId60"/>
    <p:sldId id="416" r:id="rId61"/>
    <p:sldId id="341" r:id="rId62"/>
    <p:sldId id="340" r:id="rId63"/>
    <p:sldId id="336" r:id="rId64"/>
    <p:sldId id="402" r:id="rId65"/>
    <p:sldId id="403" r:id="rId66"/>
    <p:sldId id="400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>
      <p:cViewPr varScale="1">
        <p:scale>
          <a:sx n="131" d="100"/>
          <a:sy n="131" d="100"/>
        </p:scale>
        <p:origin x="16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aamir\Desktop\fit1045-AssignmentRubr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Population of the planet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Rabbits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'[fit1045-AssignmentRubric.xlsx]Sheet2'!$B$4:$B$24</c:f>
              <c:numCache>
                <c:formatCode>General</c:formatCode>
                <c:ptCount val="21"/>
                <c:pt idx="0">
                  <c:v>2</c:v>
                </c:pt>
                <c:pt idx="1">
                  <c:v>8</c:v>
                </c:pt>
                <c:pt idx="2">
                  <c:v>18</c:v>
                </c:pt>
                <c:pt idx="3">
                  <c:v>32</c:v>
                </c:pt>
                <c:pt idx="4">
                  <c:v>50</c:v>
                </c:pt>
                <c:pt idx="5">
                  <c:v>72</c:v>
                </c:pt>
                <c:pt idx="6">
                  <c:v>98</c:v>
                </c:pt>
                <c:pt idx="7">
                  <c:v>128</c:v>
                </c:pt>
                <c:pt idx="8">
                  <c:v>162</c:v>
                </c:pt>
                <c:pt idx="9">
                  <c:v>200</c:v>
                </c:pt>
                <c:pt idx="10">
                  <c:v>242</c:v>
                </c:pt>
                <c:pt idx="11">
                  <c:v>288</c:v>
                </c:pt>
                <c:pt idx="12">
                  <c:v>338</c:v>
                </c:pt>
                <c:pt idx="13">
                  <c:v>392</c:v>
                </c:pt>
                <c:pt idx="14">
                  <c:v>450</c:v>
                </c:pt>
                <c:pt idx="15">
                  <c:v>512</c:v>
                </c:pt>
                <c:pt idx="16">
                  <c:v>578</c:v>
                </c:pt>
                <c:pt idx="17">
                  <c:v>648</c:v>
                </c:pt>
                <c:pt idx="18">
                  <c:v>722</c:v>
                </c:pt>
                <c:pt idx="19">
                  <c:v>800</c:v>
                </c:pt>
                <c:pt idx="20">
                  <c:v>882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9C0-44CE-893E-9358CA2CA08A}"/>
            </c:ext>
          </c:extLst>
        </c:ser>
        <c:ser>
          <c:idx val="1"/>
          <c:order val="1"/>
          <c:tx>
            <c:v>Goats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'[fit1045-AssignmentRubric.xlsx]Sheet2'!$C$4:$C$24</c:f>
              <c:numCache>
                <c:formatCode>General</c:formatCode>
                <c:ptCount val="2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9C0-44CE-893E-9358CA2CA08A}"/>
            </c:ext>
          </c:extLst>
        </c:ser>
        <c:ser>
          <c:idx val="2"/>
          <c:order val="2"/>
          <c:tx>
            <c:v>Lions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'[fit1045-AssignmentRubric.xlsx]Sheet2'!$D$4:$D$24</c:f>
              <c:numCache>
                <c:formatCode>General</c:formatCode>
                <c:ptCount val="2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9C0-44CE-893E-9358CA2CA08A}"/>
            </c:ext>
          </c:extLst>
        </c:ser>
        <c:ser>
          <c:idx val="3"/>
          <c:order val="3"/>
          <c:tx>
            <c:v>Total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'[fit1045-AssignmentRubric.xlsx]Sheet2'!$E$4:$E$24</c:f>
              <c:numCache>
                <c:formatCode>General</c:formatCode>
                <c:ptCount val="21"/>
                <c:pt idx="0">
                  <c:v>112</c:v>
                </c:pt>
                <c:pt idx="1">
                  <c:v>128</c:v>
                </c:pt>
                <c:pt idx="2">
                  <c:v>148</c:v>
                </c:pt>
                <c:pt idx="3">
                  <c:v>172</c:v>
                </c:pt>
                <c:pt idx="4">
                  <c:v>200</c:v>
                </c:pt>
                <c:pt idx="5">
                  <c:v>232</c:v>
                </c:pt>
                <c:pt idx="6">
                  <c:v>268</c:v>
                </c:pt>
                <c:pt idx="7">
                  <c:v>308</c:v>
                </c:pt>
                <c:pt idx="8">
                  <c:v>352</c:v>
                </c:pt>
                <c:pt idx="9">
                  <c:v>400</c:v>
                </c:pt>
                <c:pt idx="10">
                  <c:v>452</c:v>
                </c:pt>
                <c:pt idx="11">
                  <c:v>508</c:v>
                </c:pt>
                <c:pt idx="12">
                  <c:v>568</c:v>
                </c:pt>
                <c:pt idx="13">
                  <c:v>632</c:v>
                </c:pt>
                <c:pt idx="14">
                  <c:v>700</c:v>
                </c:pt>
                <c:pt idx="15">
                  <c:v>772</c:v>
                </c:pt>
                <c:pt idx="16">
                  <c:v>848</c:v>
                </c:pt>
                <c:pt idx="17">
                  <c:v>928</c:v>
                </c:pt>
                <c:pt idx="18">
                  <c:v>1012</c:v>
                </c:pt>
                <c:pt idx="19">
                  <c:v>1100</c:v>
                </c:pt>
                <c:pt idx="20">
                  <c:v>1192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9C0-44CE-893E-9358CA2C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11528"/>
        <c:axId val="488488944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3N*N</c:v>
                </c:tx>
                <c:spPr>
                  <a:ln w="222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star"/>
                  <c:size val="6"/>
                  <c:spPr>
                    <a:noFill/>
                    <a:ln w="952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'[fit1045-AssignmentRubric.xlsx]Sheet2'!$A$4:$A$24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'[fit1045-AssignmentRubric.xlsx]Sheet2'!$F$4:$F$24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3</c:v>
                      </c:pt>
                      <c:pt idx="1">
                        <c:v>12</c:v>
                      </c:pt>
                      <c:pt idx="2">
                        <c:v>27</c:v>
                      </c:pt>
                      <c:pt idx="3">
                        <c:v>48</c:v>
                      </c:pt>
                      <c:pt idx="4">
                        <c:v>75</c:v>
                      </c:pt>
                      <c:pt idx="5">
                        <c:v>108</c:v>
                      </c:pt>
                      <c:pt idx="6">
                        <c:v>147</c:v>
                      </c:pt>
                      <c:pt idx="7">
                        <c:v>192</c:v>
                      </c:pt>
                      <c:pt idx="8">
                        <c:v>243</c:v>
                      </c:pt>
                      <c:pt idx="9">
                        <c:v>300</c:v>
                      </c:pt>
                      <c:pt idx="10">
                        <c:v>363</c:v>
                      </c:pt>
                      <c:pt idx="11">
                        <c:v>432</c:v>
                      </c:pt>
                      <c:pt idx="12">
                        <c:v>507</c:v>
                      </c:pt>
                      <c:pt idx="13">
                        <c:v>588</c:v>
                      </c:pt>
                      <c:pt idx="14">
                        <c:v>675</c:v>
                      </c:pt>
                      <c:pt idx="15">
                        <c:v>768</c:v>
                      </c:pt>
                      <c:pt idx="16">
                        <c:v>867</c:v>
                      </c:pt>
                      <c:pt idx="17">
                        <c:v>972</c:v>
                      </c:pt>
                      <c:pt idx="18">
                        <c:v>1083</c:v>
                      </c:pt>
                      <c:pt idx="19">
                        <c:v>1200</c:v>
                      </c:pt>
                      <c:pt idx="20">
                        <c:v>1323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19C0-44CE-893E-9358CA2CA08A}"/>
                  </c:ext>
                </c:extLst>
              </c15:ser>
            </c15:filteredScatterSeries>
          </c:ext>
        </c:extLst>
      </c:scatterChart>
      <c:valAx>
        <c:axId val="201211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8944"/>
        <c:crosses val="autoZero"/>
        <c:crossBetween val="midCat"/>
      </c:valAx>
      <c:valAx>
        <c:axId val="4884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animals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11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ln>
                <a:noFill/>
              </a:ln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7/3/19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241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01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551FDDE1-8B72-4090-9181-0E5E68CB93F4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7481F4F4-2DC1-4A83-8F2D-0A88B114A49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963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2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2DB0-C7E9-483E-89D7-C3BCDDC89368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5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42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53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93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oodle.vle.monash.edu/pluginfile.php/7330789/mod_resource/content/1/notes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oodle.vle.monash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cb.infotech.monash.edu.au/~karun/Site/Home.html" TargetMode="External"/><Relationship Id="rId2" Type="http://schemas.openxmlformats.org/officeDocument/2006/relationships/hyperlink" Target="http://www.aamirchee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lisons.org/l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va.onlinejudge.org/" TargetMode="External"/><Relationship Id="rId2" Type="http://schemas.openxmlformats.org/officeDocument/2006/relationships/hyperlink" Target="http://www.codeforces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e.monash.edu.au/~lloyd/tildeAlgDS/Math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blW_M_HVQ8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discrete.gr/complexity/" TargetMode="External"/><Relationship Id="rId2" Type="http://schemas.openxmlformats.org/officeDocument/2006/relationships/hyperlink" Target="https://www.youtube.com/watch?v=V42FBiohc6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vle.monash.edu/pluginfile.php/7194017/mod_resource/content/2/advice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59760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Unit Notes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77B07A7-32DB-47B9-9C48-71BF1E0ED1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41820"/>
            <a:ext cx="4956048" cy="457200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CMSS10"/>
              </a:rPr>
              <a:t>Unit notes are written based on the material covered in lecture notes</a:t>
            </a:r>
          </a:p>
          <a:p>
            <a:r>
              <a:rPr lang="en-AU" sz="2400" dirty="0">
                <a:latin typeface="CMSS10"/>
              </a:rPr>
              <a:t>Notes for all 12 weeks are available in a single PDF file on Moodle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“Unit Information”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Scroll down to the bottom of the page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</a:t>
            </a:r>
            <a:r>
              <a:rPr lang="en-AU" sz="2400" dirty="0">
                <a:solidFill>
                  <a:srgbClr val="00B0F0"/>
                </a:solidFill>
                <a:latin typeface="CMSS10"/>
                <a:hlinkClick r:id="rId2"/>
              </a:rPr>
              <a:t>“Lecture Notes – written by Daniel Anderson”</a:t>
            </a:r>
            <a:endParaRPr lang="en-AU" sz="2400" dirty="0">
              <a:solidFill>
                <a:srgbClr val="00B0F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A6A5B-2FB5-4B8B-A2A4-D237414D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70" y="1571838"/>
            <a:ext cx="3143667" cy="4572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2489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Textbook reference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219200"/>
            <a:ext cx="73247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2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Recommended Books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has immense practical value for your development into professional programmers, technicians, software engineers, computer scientists, etc. Therefore, you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should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read beyond what is prescribed for this unit.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Additional books you might want to refer to (from time-to-time, even beyond this unit):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Thomas H.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Cormen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Charles E.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Leiserson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Ronald L.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Rivest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Cliord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Stein.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Introduction to Algorithms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.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3rd Edition. The MIT Press &amp; Mc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Graw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Hill.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Donald Knuth,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The Art of Computer Programming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Pearson. (Pretty expensive, but good-value-for-money for serious programmers; library has copies!)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53107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FIT2004 Staff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752" y="987552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/>
              <a:t>Chief examiner and unit lecturer:</a:t>
            </a:r>
            <a:r>
              <a:rPr lang="en-AU" sz="2400" dirty="0"/>
              <a:t> A/Prof Reza </a:t>
            </a:r>
            <a:r>
              <a:rPr lang="en-AU" sz="2400" dirty="0" err="1"/>
              <a:t>Haffari</a:t>
            </a:r>
            <a:endParaRPr lang="en-AU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/>
              <a:t>Other unit lecturer:</a:t>
            </a:r>
            <a:r>
              <a:rPr lang="en-AU" sz="2400" dirty="0"/>
              <a:t> </a:t>
            </a:r>
            <a:r>
              <a:rPr lang="en-AU" sz="2400" dirty="0" err="1"/>
              <a:t>Dr.</a:t>
            </a:r>
            <a:r>
              <a:rPr lang="en-AU" sz="2400" dirty="0"/>
              <a:t> </a:t>
            </a:r>
            <a:r>
              <a:rPr lang="en-AU" sz="2400" dirty="0" err="1"/>
              <a:t>Davoud</a:t>
            </a:r>
            <a:r>
              <a:rPr lang="en-AU" sz="2400" dirty="0"/>
              <a:t> </a:t>
            </a:r>
            <a:r>
              <a:rPr lang="en-AU" sz="2400" dirty="0" err="1"/>
              <a:t>Mougouei</a:t>
            </a:r>
            <a:endParaRPr lang="en-AU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/>
              <a:t>Malaysia unit lecturer:</a:t>
            </a:r>
            <a:r>
              <a:rPr lang="en-AU" sz="2400" dirty="0"/>
              <a:t> </a:t>
            </a:r>
            <a:r>
              <a:rPr lang="en-AU" sz="2400" dirty="0" err="1"/>
              <a:t>Dr.</a:t>
            </a:r>
            <a:r>
              <a:rPr lang="en-AU" sz="2400" dirty="0"/>
              <a:t> </a:t>
            </a:r>
            <a:r>
              <a:rPr lang="en-AU" sz="2400" dirty="0" err="1"/>
              <a:t>Wern</a:t>
            </a:r>
            <a:r>
              <a:rPr lang="en-AU" sz="2400" dirty="0"/>
              <a:t> Han Lim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/>
              <a:t>Tutors: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/>
              <a:t>Mohammad </a:t>
            </a:r>
            <a:r>
              <a:rPr lang="en-AU" sz="2400" dirty="0" err="1"/>
              <a:t>Shamsur</a:t>
            </a:r>
            <a:r>
              <a:rPr lang="en-AU" sz="2400" dirty="0"/>
              <a:t> Rahman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/>
              <a:t>Nathan </a:t>
            </a:r>
            <a:r>
              <a:rPr lang="en-AU" sz="2400" dirty="0" err="1"/>
              <a:t>Companez</a:t>
            </a:r>
            <a:endParaRPr lang="en-AU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/>
              <a:t>Chaluka</a:t>
            </a:r>
            <a:r>
              <a:rPr lang="en-AU" sz="2400" dirty="0"/>
              <a:t> Salgado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/>
              <a:t>Zhou Shao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/>
              <a:t>Kiana </a:t>
            </a:r>
            <a:r>
              <a:rPr lang="en-AU" sz="2400" dirty="0" err="1"/>
              <a:t>Zeighami</a:t>
            </a:r>
            <a:endParaRPr lang="en-AU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/>
              <a:t>Saman</a:t>
            </a:r>
            <a:r>
              <a:rPr lang="en-AU" sz="2400" dirty="0"/>
              <a:t> </a:t>
            </a:r>
            <a:r>
              <a:rPr lang="en-AU" sz="2400" dirty="0" err="1"/>
              <a:t>Ahmadi</a:t>
            </a:r>
            <a:endParaRPr lang="en-AU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/>
              <a:t>Tharindu</a:t>
            </a:r>
            <a:r>
              <a:rPr lang="en-AU" sz="2400" dirty="0"/>
              <a:t> </a:t>
            </a:r>
            <a:r>
              <a:rPr lang="en-AU" sz="2400" dirty="0" err="1"/>
              <a:t>Warnakula</a:t>
            </a:r>
            <a:endParaRPr lang="en-AU" sz="2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/>
              <a:t>Vishwajeet</a:t>
            </a:r>
            <a:r>
              <a:rPr lang="en-AU" sz="2400" dirty="0"/>
              <a:t> Kumar</a:t>
            </a:r>
          </a:p>
        </p:txBody>
      </p:sp>
    </p:spTree>
    <p:extLst>
      <p:ext uri="{BB962C8B-B14F-4D97-AF65-F5344CB8AC3E}">
        <p14:creationId xmlns:p14="http://schemas.microsoft.com/office/powerpoint/2010/main" val="300357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Course Material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017049"/>
            <a:ext cx="8503920" cy="45720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Your main portal will be, as you already know, the unit's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Moodle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page: </a:t>
            </a:r>
            <a:r>
              <a:rPr lang="en-AU" sz="2400" dirty="0">
                <a:solidFill>
                  <a:srgbClr val="0000FF"/>
                </a:solidFill>
                <a:latin typeface="txtt"/>
                <a:hlinkClick r:id="rId2"/>
              </a:rPr>
              <a:t>http://moodle.vle.monash.edu/</a:t>
            </a:r>
            <a:endParaRPr lang="en-AU" sz="2400" dirty="0">
              <a:solidFill>
                <a:srgbClr val="0000FF"/>
              </a:solidFill>
              <a:latin typeface="txtt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Material available on Moodle will include: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slides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recordings</a:t>
            </a:r>
          </a:p>
          <a:p>
            <a:pPr lvl="1"/>
            <a:r>
              <a:rPr lang="en-AU" sz="2400" dirty="0">
                <a:solidFill>
                  <a:srgbClr val="7030A0"/>
                </a:solidFill>
                <a:latin typeface="CMSS10"/>
              </a:rPr>
              <a:t>Unit Notes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Tutorial sheets</a:t>
            </a:r>
          </a:p>
          <a:p>
            <a:r>
              <a:rPr lang="en-AU" sz="2400" dirty="0">
                <a:solidFill>
                  <a:srgbClr val="800080"/>
                </a:solidFill>
                <a:latin typeface="txbtt"/>
              </a:rPr>
              <a:t>Remember(!)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to keep following the forum posts</a:t>
            </a:r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7BA2C-581E-4C56-8608-49FCE33A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45735"/>
            <a:ext cx="536257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9698B-9DCB-4BA2-B394-59A0075E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6" y="5712176"/>
            <a:ext cx="7648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Course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Lecture 2hrs (Thursday 14:00 to 16:00, CL_21COL/E1)</a:t>
            </a:r>
          </a:p>
          <a:p>
            <a:pPr lvl="1"/>
            <a:r>
              <a:rPr lang="en-AU" dirty="0"/>
              <a:t>Live Streaming!</a:t>
            </a:r>
          </a:p>
          <a:p>
            <a:pPr lvl="1"/>
            <a:r>
              <a:rPr lang="en-AU" dirty="0"/>
              <a:t>All classes start at :00 and finish at :50</a:t>
            </a:r>
          </a:p>
          <a:p>
            <a:r>
              <a:rPr lang="en-AU" dirty="0"/>
              <a:t>Tutorial 3hrs (see allocate+)</a:t>
            </a:r>
          </a:p>
          <a:p>
            <a:pPr lvl="1"/>
            <a:r>
              <a:rPr lang="en-AU" dirty="0"/>
              <a:t>No tutorial in week 01</a:t>
            </a:r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r>
              <a:rPr lang="en-AU" sz="2000" b="1" u="sng" dirty="0"/>
              <a:t>Bad timetable???</a:t>
            </a:r>
            <a:r>
              <a:rPr lang="en-AU" sz="2000" dirty="0"/>
              <a:t> I tried my best to move classes around but timetabling is beyond my control!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1A712-2942-47F4-90CC-90E4DF99E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54377"/>
            <a:ext cx="2481072" cy="24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F4B2-E0E4-4863-9B09-D4D68A47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877CF-57D3-4B25-B883-93464284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435FF-09DE-490A-9543-2A98A98463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Prac assignments 1-4 (week 4, 6, 10 and 12)	  </a:t>
            </a:r>
            <a:r>
              <a:rPr lang="en-AU" dirty="0">
                <a:solidFill>
                  <a:srgbClr val="FF0000"/>
                </a:solidFill>
                <a:sym typeface="Wingdings" panose="05000000000000000000" pitchFamily="2" charset="2"/>
              </a:rPr>
              <a:t>30%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Tutorial participation					  </a:t>
            </a:r>
            <a:r>
              <a:rPr lang="en-AU" dirty="0">
                <a:solidFill>
                  <a:srgbClr val="FF0000"/>
                </a:solidFill>
              </a:rPr>
              <a:t>10%</a:t>
            </a:r>
          </a:p>
          <a:p>
            <a:r>
              <a:rPr lang="en-AU" dirty="0"/>
              <a:t>Final Exam	    		                     	  </a:t>
            </a:r>
            <a:r>
              <a:rPr lang="en-AU" dirty="0">
                <a:solidFill>
                  <a:srgbClr val="FF0000"/>
                </a:solidFill>
              </a:rPr>
              <a:t>60%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BF7C-BDB5-4E93-8825-2E27BB50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73698"/>
            <a:ext cx="3905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C556-F9A1-4535-8783-83EDC706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 Assignments 1-4 (30%)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2B0E2-0DD6-4146-9CCD-4A2A1DD7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CCAC-98BE-42D0-8E71-A3186F759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143000"/>
            <a:ext cx="8503920" cy="4572000"/>
          </a:xfrm>
        </p:spPr>
        <p:txBody>
          <a:bodyPr>
            <a:normAutofit/>
          </a:bodyPr>
          <a:lstStyle/>
          <a:p>
            <a:r>
              <a:rPr lang="en-AU" dirty="0"/>
              <a:t>Four practical assignments (each worth 7.5%)</a:t>
            </a:r>
          </a:p>
          <a:p>
            <a:pPr lvl="1"/>
            <a:r>
              <a:rPr lang="en-AU" dirty="0"/>
              <a:t>Due: Week 4, 6, 10, 12</a:t>
            </a:r>
          </a:p>
          <a:p>
            <a:r>
              <a:rPr lang="en-AU" dirty="0"/>
              <a:t>Focus is on implementing algorithms satisfying certain complexity requirements</a:t>
            </a:r>
          </a:p>
          <a:p>
            <a:r>
              <a:rPr lang="en-AU" dirty="0"/>
              <a:t>Must be implemented in Python</a:t>
            </a:r>
          </a:p>
          <a:p>
            <a:r>
              <a:rPr lang="en-AU" dirty="0"/>
              <a:t>Start early!!!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Attending Lectures via Live Streaming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/>
          </a:bodyPr>
          <a:lstStyle/>
          <a:p>
            <a:pPr marL="388620" indent="-342900"/>
            <a:r>
              <a:rPr lang="en-AU" sz="2000" dirty="0"/>
              <a:t>Physical attendance is highly recommended</a:t>
            </a:r>
          </a:p>
          <a:p>
            <a:pPr marL="388620" indent="-342900"/>
            <a:r>
              <a:rPr lang="en-AU" sz="2000" dirty="0"/>
              <a:t>There may be a delay of up to a few minutes</a:t>
            </a:r>
          </a:p>
          <a:p>
            <a:pPr marL="388620" indent="-342900"/>
            <a:r>
              <a:rPr lang="en-AU" sz="2000" dirty="0"/>
              <a:t>DO NOT ASK QUESTIONS USING PANOPTO (not monitored)</a:t>
            </a:r>
          </a:p>
          <a:p>
            <a:pPr marL="388620" indent="-342900"/>
            <a:r>
              <a:rPr lang="en-AU" sz="2000" dirty="0"/>
              <a:t>We will access live streaming record to see how much of the lecture you watched via live streaming</a:t>
            </a:r>
          </a:p>
          <a:p>
            <a:pPr marL="662940" lvl="1" indent="-342900"/>
            <a:r>
              <a:rPr lang="en-AU" sz="1500" dirty="0"/>
              <a:t>Don’t just drop-in/drop-out halfway through</a:t>
            </a:r>
          </a:p>
          <a:p>
            <a:pPr marL="388620" indent="-342900"/>
            <a:r>
              <a:rPr lang="en-AU" sz="2000" dirty="0"/>
              <a:t>It is your responsibility to make sure you are able to participate via live streaming</a:t>
            </a:r>
          </a:p>
          <a:p>
            <a:pPr marL="662940" lvl="1" indent="-342900"/>
            <a:r>
              <a:rPr lang="en-AU" sz="1500" dirty="0"/>
              <a:t>Poor internet connection, crashed computer etc. are not accepted as valid reasons for special consideration</a:t>
            </a:r>
          </a:p>
          <a:p>
            <a:pPr marL="388620" indent="-342900"/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63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A8C0-AC51-4EFA-BE1B-3820F7F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Participation (10%)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20CE6-F810-4F83-98E6-C771D8BF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D184-E376-48E2-BD52-ACCF56F291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987552"/>
            <a:ext cx="8503920" cy="4572000"/>
          </a:xfrm>
        </p:spPr>
        <p:txBody>
          <a:bodyPr>
            <a:normAutofit/>
          </a:bodyPr>
          <a:lstStyle/>
          <a:p>
            <a:r>
              <a:rPr lang="en-AU" sz="2000" dirty="0"/>
              <a:t>We have 3 hrs weekly tutorials starting from </a:t>
            </a:r>
            <a:r>
              <a:rPr lang="en-AU" sz="2000" u="sng" dirty="0"/>
              <a:t>week 2</a:t>
            </a:r>
            <a:r>
              <a:rPr lang="en-AU" sz="2000" dirty="0"/>
              <a:t> </a:t>
            </a:r>
          </a:p>
          <a:p>
            <a:pPr lvl="1"/>
            <a:r>
              <a:rPr lang="en-AU" sz="1500" dirty="0">
                <a:solidFill>
                  <a:schemeClr val="tx1"/>
                </a:solidFill>
              </a:rPr>
              <a:t>Tutorial sheet for week 1 is uploaded </a:t>
            </a:r>
            <a:r>
              <a:rPr lang="en-AU" sz="1500" dirty="0"/>
              <a:t>and you are expected to complete it at your own time</a:t>
            </a:r>
          </a:p>
          <a:p>
            <a:r>
              <a:rPr lang="en-AU" sz="2000" dirty="0"/>
              <a:t>Each tutorial is worth 1 marks . There are 11 weeks. So that best 10 tutorials will be counted. (total marks capped at 10).</a:t>
            </a:r>
          </a:p>
          <a:p>
            <a:r>
              <a:rPr lang="en-AU" dirty="0"/>
              <a:t>In each lab/tutorial: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Hurdle: (no marks awarded if hurdle not met)</a:t>
            </a:r>
          </a:p>
          <a:p>
            <a:pPr lvl="3"/>
            <a:r>
              <a:rPr lang="en-AU" dirty="0"/>
              <a:t>You must answer questions in the section (assessed preparation) in your Tutorial sheet before the class starts (give your tutors your solutions at the start of the class)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Active participation: </a:t>
            </a:r>
          </a:p>
          <a:p>
            <a:pPr lvl="3"/>
            <a:r>
              <a:rPr lang="en-AU" dirty="0"/>
              <a:t>Actively engaging in discussing the tutorials in-class</a:t>
            </a:r>
          </a:p>
          <a:p>
            <a:pPr lvl="3"/>
            <a:r>
              <a:rPr lang="en-AU" dirty="0"/>
              <a:t>1 marks awarded if hurdle met </a:t>
            </a:r>
            <a:r>
              <a:rPr lang="en-AU" b="1" u="sng" dirty="0"/>
              <a:t>and</a:t>
            </a:r>
            <a:r>
              <a:rPr lang="en-AU" dirty="0"/>
              <a:t> actively participated</a:t>
            </a:r>
          </a:p>
        </p:txBody>
      </p:sp>
    </p:spTree>
    <p:extLst>
      <p:ext uri="{BB962C8B-B14F-4D97-AF65-F5344CB8AC3E}">
        <p14:creationId xmlns:p14="http://schemas.microsoft.com/office/powerpoint/2010/main" val="8918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FIT2004: Algorithms and Data Structures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85800" y="2743200"/>
            <a:ext cx="7772400" cy="1752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Week 1: Introduction,  and Proof of Correctness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51FC13C6-DEAF-4948-9474-D4A027543ECD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8686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spc="0" dirty="0"/>
          </a:p>
          <a:p>
            <a:pPr algn="just"/>
            <a:r>
              <a:rPr lang="en-AU" sz="1400" b="0" cap="none" spc="0" dirty="0">
                <a:solidFill>
                  <a:schemeClr val="tx1"/>
                </a:solidFill>
              </a:rPr>
              <a:t>These slides are prepared by </a:t>
            </a:r>
            <a:r>
              <a:rPr lang="en-AU" sz="1400" b="0" cap="none" spc="0" dirty="0">
                <a:solidFill>
                  <a:schemeClr val="tx1"/>
                </a:solidFill>
                <a:hlinkClick r:id="rId2"/>
              </a:rPr>
              <a:t>M. A. Cheema </a:t>
            </a:r>
            <a:r>
              <a:rPr lang="en-AU" sz="1400" b="0" cap="none" spc="0" dirty="0">
                <a:solidFill>
                  <a:schemeClr val="tx1"/>
                </a:solidFill>
              </a:rPr>
              <a:t>and are based on the material developed by 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Arun </a:t>
            </a:r>
            <a:r>
              <a:rPr lang="en-AU" sz="1400" b="0" cap="none" spc="0" dirty="0" err="1">
                <a:solidFill>
                  <a:srgbClr val="0070C0"/>
                </a:solidFill>
                <a:hlinkClick r:id="rId3"/>
              </a:rPr>
              <a:t>Konagurthu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 </a:t>
            </a:r>
            <a:r>
              <a:rPr lang="en-AU" sz="1400" b="0" cap="none" spc="0" dirty="0">
                <a:solidFill>
                  <a:schemeClr val="tx1"/>
                </a:solidFill>
              </a:rPr>
              <a:t>and </a:t>
            </a:r>
            <a:r>
              <a:rPr lang="en-AU" sz="1400" b="0" cap="none" spc="0" dirty="0">
                <a:solidFill>
                  <a:srgbClr val="0070C0"/>
                </a:solidFill>
                <a:hlinkClick r:id="rId4"/>
              </a:rPr>
              <a:t>Lloyd Allison</a:t>
            </a:r>
            <a:r>
              <a:rPr lang="en-AU" sz="1400" b="0" cap="none" spc="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8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A588-7B4D-4EE2-BF1C-F3971AE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Exam (60%)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54A02-BA08-4448-BB24-971FBF1B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6CBD3-D200-434F-A560-DC979108F4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2 hours + 10 </a:t>
            </a:r>
            <a:r>
              <a:rPr lang="en-AU" dirty="0"/>
              <a:t>minutes reading time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815AB-4D98-49E8-876D-F9846CD4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8" y="2667000"/>
            <a:ext cx="33743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76200" y="1009090"/>
            <a:ext cx="8382000" cy="4800727"/>
          </a:xfrm>
          <a:prstGeom prst="rect">
            <a:avLst/>
          </a:prstGeom>
          <a:noFill/>
          <a:ln>
            <a:noFill/>
          </a:ln>
        </p:spPr>
        <p:txBody>
          <a:bodyPr vert="horz" lIns="91424" tIns="45703" rIns="35701" bIns="45703" anchor="t" anchorCtr="0">
            <a:noAutofit/>
          </a:bodyPr>
          <a:lstStyle/>
          <a:p>
            <a:pPr marL="364969" indent="-284605">
              <a:spcBef>
                <a:spcPts val="0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 pass this unit a student must obtain: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unit’s final exam (i.e., at least 24 out of 60 marks for </a:t>
            </a:r>
            <a:r>
              <a:rPr lang="en-US"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final exam), </a:t>
            </a: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unit's total non-examination assessment (i.e., at least 16 out of total 40 marks for in-semester assessments), 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 overall unit mark of 50% or more</a:t>
            </a:r>
            <a:r>
              <a:rPr lang="en-US" sz="2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64969" indent="-284605">
              <a:spcBef>
                <a:spcPts val="598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 a student does not pass these hurdles then a mark of no greater than </a:t>
            </a: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49N</a:t>
            </a: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will be recorded for the unit.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944930" y="4408629"/>
            <a:ext cx="6902648" cy="2210098"/>
            <a:chOff x="1343900" y="6270050"/>
            <a:chExt cx="9817100" cy="3143250"/>
          </a:xfrm>
        </p:grpSpPr>
        <p:pic>
          <p:nvPicPr>
            <p:cNvPr id="397" name="Shape 3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6000" y="6270050"/>
              <a:ext cx="5715000" cy="314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1343900" y="8174175"/>
              <a:ext cx="4226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t" anchorCtr="0">
              <a:noAutofit/>
            </a:bodyPr>
            <a:lstStyle/>
            <a:p>
              <a:r>
                <a:rPr lang="en-US" sz="1687" dirty="0"/>
                <a:t>don’t be that guy</a:t>
              </a:r>
            </a:p>
            <a:p>
              <a:endParaRPr sz="1687" dirty="0"/>
            </a:p>
          </p:txBody>
        </p:sp>
        <p:cxnSp>
          <p:nvCxnSpPr>
            <p:cNvPr id="399" name="Shape 399"/>
            <p:cNvCxnSpPr/>
            <p:nvPr/>
          </p:nvCxnSpPr>
          <p:spPr>
            <a:xfrm rot="10800000" flipH="1">
              <a:off x="3643750" y="7966425"/>
              <a:ext cx="3131100" cy="471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0" name="Shape 400"/>
          <p:cNvGrpSpPr/>
          <p:nvPr/>
        </p:nvGrpSpPr>
        <p:grpSpPr>
          <a:xfrm>
            <a:off x="935192" y="5975420"/>
            <a:ext cx="5689002" cy="576703"/>
            <a:chOff x="1330050" y="8498375"/>
            <a:chExt cx="8091025" cy="820200"/>
          </a:xfrm>
        </p:grpSpPr>
        <p:cxnSp>
          <p:nvCxnSpPr>
            <p:cNvPr id="401" name="Shape 401"/>
            <p:cNvCxnSpPr/>
            <p:nvPr/>
          </p:nvCxnSpPr>
          <p:spPr>
            <a:xfrm>
              <a:off x="3089575" y="8908475"/>
              <a:ext cx="6331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02" name="Shape 402"/>
            <p:cNvSpPr txBox="1"/>
            <p:nvPr/>
          </p:nvSpPr>
          <p:spPr>
            <a:xfrm>
              <a:off x="1330050" y="8498375"/>
              <a:ext cx="30000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r>
                <a:rPr lang="en-US" sz="1687">
                  <a:solidFill>
                    <a:schemeClr val="dk1"/>
                  </a:solidFill>
                </a:rPr>
                <a:t>(or that one)</a:t>
              </a:r>
            </a:p>
          </p:txBody>
        </p:sp>
      </p:grpSp>
      <p:cxnSp>
        <p:nvCxnSpPr>
          <p:cNvPr id="12" name="Shape 399"/>
          <p:cNvCxnSpPr>
            <a:cxnSpLocks/>
          </p:cNvCxnSpPr>
          <p:nvPr/>
        </p:nvCxnSpPr>
        <p:spPr>
          <a:xfrm flipV="1">
            <a:off x="2438400" y="4714876"/>
            <a:ext cx="1607500" cy="31432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EB53FE1-9B77-4F38-B5D3-C1CB5A91341D}"/>
              </a:ext>
            </a:extLst>
          </p:cNvPr>
          <p:cNvSpPr txBox="1">
            <a:spLocks/>
          </p:cNvSpPr>
          <p:nvPr/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Hurdles</a:t>
            </a:r>
          </a:p>
        </p:txBody>
      </p:sp>
      <p:sp>
        <p:nvSpPr>
          <p:cNvPr id="14" name="Shape 398">
            <a:extLst>
              <a:ext uri="{FF2B5EF4-FFF2-40B4-BE49-F238E27FC236}">
                <a16:creationId xmlns:a16="http://schemas.microsoft.com/office/drawing/2014/main" id="{0C6A09B3-FFB1-4EF8-94D8-E9333ED3A983}"/>
              </a:ext>
            </a:extLst>
          </p:cNvPr>
          <p:cNvSpPr txBox="1"/>
          <p:nvPr/>
        </p:nvSpPr>
        <p:spPr>
          <a:xfrm>
            <a:off x="857321" y="4914547"/>
            <a:ext cx="2971898" cy="418922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r>
              <a:rPr lang="en-US" sz="1687" dirty="0"/>
              <a:t>He is the worst of all. </a:t>
            </a:r>
            <a:r>
              <a:rPr lang="en-US" sz="1687"/>
              <a:t>Didn’t</a:t>
            </a:r>
            <a:r>
              <a:rPr lang="en-US" sz="1687" dirty="0"/>
              <a:t> </a:t>
            </a:r>
            <a:r>
              <a:rPr lang="en-US" sz="1687"/>
              <a:t> even </a:t>
            </a:r>
            <a:r>
              <a:rPr lang="en-US" sz="1687" dirty="0"/>
              <a:t>try.</a:t>
            </a:r>
            <a:endParaRPr sz="168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3B939-757A-454B-A39F-D4785BB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Submission of Assignments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7804547" cy="5223867"/>
          </a:xfrm>
        </p:spPr>
        <p:txBody>
          <a:bodyPr vert="horz" rIns="35717">
            <a:normAutofit/>
          </a:bodyPr>
          <a:lstStyle/>
          <a:p>
            <a:pPr eaLnBrk="1" hangingPunct="1"/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Submission details will be specified on each assignment/laboratory sheet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You will submit your assignments to Moodle.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Late submission will have 20% off the total assignment marks per day (including weekends). 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Assignments submitted 5 days after the due date will normally not be accepted.</a:t>
            </a:r>
          </a:p>
          <a:p>
            <a:pPr eaLnBrk="1" hangingPunct="1"/>
            <a:r>
              <a:rPr lang="en-US" sz="2812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 </a:t>
            </a:r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Extensions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Not normally given.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Genuine and compelling reasons only.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Supporting documentations are needed BEFORE any consideration would be given.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A90273-005F-4696-8D8F-8ED6D046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Cheating, Collusion, Plagiarism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489775" cy="4067473"/>
          </a:xfrm>
        </p:spPr>
        <p:txBody>
          <a:bodyPr vert="horz" rIns="35717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Cheating: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Seeking to obtain an unfair advantage in an examination or in other written or practical work required to be submitted or completed for assessment.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Collusion: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</a:t>
            </a:r>
            <a:r>
              <a:rPr lang="en-US" sz="2531" dirty="0" err="1">
                <a:solidFill>
                  <a:srgbClr val="4D4D4D"/>
                </a:solidFill>
                <a:sym typeface="Geneva" pitchFamily="-84" charset="0"/>
              </a:rPr>
              <a:t>Unauthorised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collaboration on assessable work with another person or persons.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Plagiarism: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To take and use another person</a:t>
            </a:r>
            <a:r>
              <a:rPr lang="en-AU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ideas and or manner of expressing them and to pass them off as one</a:t>
            </a:r>
            <a:r>
              <a:rPr lang="en-AU" altLang="ja-JP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own by failing to give appropriate acknowledgement. This includes material from any source, staff, students or the Internet – published and un-published works.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767953" y="6054328"/>
            <a:ext cx="8251031" cy="3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4290" tIns="32145" rIns="64290" bIns="32145">
            <a:spAutoFit/>
          </a:bodyPr>
          <a:lstStyle/>
          <a:p>
            <a:r>
              <a:rPr lang="en-US" sz="1687" b="1">
                <a:solidFill>
                  <a:srgbClr val="343434"/>
                </a:solidFill>
                <a:latin typeface="Arial" pitchFamily="34" charset="0"/>
                <a:sym typeface="Geneva" pitchFamily="-84" charset="0"/>
              </a:rPr>
              <a:t>http://infotech.monash.edu.au/resources/student/assignments/policies.html</a:t>
            </a:r>
            <a:endParaRPr lang="en-AU" sz="1687" b="1">
              <a:solidFill>
                <a:srgbClr val="343434"/>
              </a:solidFill>
              <a:latin typeface="Arial" pitchFamily="34" charset="0"/>
              <a:sym typeface="Geneva" pitchFamily="-8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CBF85-05A5-4FE6-B37E-695F504E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1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  <p:bldP spid="2970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hape 430"/>
          <p:cNvGrpSpPr/>
          <p:nvPr/>
        </p:nvGrpSpPr>
        <p:grpSpPr>
          <a:xfrm>
            <a:off x="140582" y="1660922"/>
            <a:ext cx="8929687" cy="5184563"/>
            <a:chOff x="199940" y="2590800"/>
            <a:chExt cx="12699999" cy="7373600"/>
          </a:xfrm>
        </p:grpSpPr>
        <p:grpSp>
          <p:nvGrpSpPr>
            <p:cNvPr id="431" name="Shape 431"/>
            <p:cNvGrpSpPr/>
            <p:nvPr/>
          </p:nvGrpSpPr>
          <p:grpSpPr>
            <a:xfrm>
              <a:off x="199940" y="2590800"/>
              <a:ext cx="12699999" cy="6380880"/>
              <a:chOff x="199941" y="2590800"/>
              <a:chExt cx="12699999" cy="6380880"/>
            </a:xfrm>
          </p:grpSpPr>
          <p:pic>
            <p:nvPicPr>
              <p:cNvPr id="432" name="Shape 4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9941" y="3272963"/>
                <a:ext cx="12699999" cy="5698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Shape 433"/>
              <p:cNvSpPr txBox="1"/>
              <p:nvPr/>
            </p:nvSpPr>
            <p:spPr>
              <a:xfrm>
                <a:off x="2757025" y="2590800"/>
                <a:ext cx="7980300" cy="9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4283" tIns="64283" rIns="64283" bIns="64283" anchor="t" anchorCtr="0">
                <a:noAutofit/>
              </a:bodyPr>
              <a:lstStyle/>
              <a:p>
                <a:pPr defTabSz="642915">
                  <a:defRPr/>
                </a:pPr>
                <a:r>
                  <a:rPr lang="en-US" sz="2109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MOSS</a:t>
                </a:r>
              </a:p>
            </p:txBody>
          </p:sp>
        </p:grpSp>
        <p:sp>
          <p:nvSpPr>
            <p:cNvPr id="434" name="Shape 434"/>
            <p:cNvSpPr txBox="1"/>
            <p:nvPr/>
          </p:nvSpPr>
          <p:spPr>
            <a:xfrm>
              <a:off x="4682825" y="9645800"/>
              <a:ext cx="77448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pPr defTabSz="642915">
                <a:defRPr/>
              </a:pPr>
              <a:r>
                <a:rPr lang="en-US" sz="984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http://lightonphiri.org/wp-content/uploads/2015/09/moss_sample-initial_result-masked-021.png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10526E-9EB8-443E-A590-7CA3DFF2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Cheating, Collusion, Plagiarism</a:t>
            </a:r>
          </a:p>
        </p:txBody>
      </p:sp>
      <p:sp>
        <p:nvSpPr>
          <p:cNvPr id="9" name="Shape 433">
            <a:extLst>
              <a:ext uri="{FF2B5EF4-FFF2-40B4-BE49-F238E27FC236}">
                <a16:creationId xmlns:a16="http://schemas.microsoft.com/office/drawing/2014/main" id="{5917DCF9-9B72-421C-94B4-D3E859020A92}"/>
              </a:ext>
            </a:extLst>
          </p:cNvPr>
          <p:cNvSpPr txBox="1"/>
          <p:nvPr/>
        </p:nvSpPr>
        <p:spPr>
          <a:xfrm>
            <a:off x="2133600" y="1068083"/>
            <a:ext cx="5611149" cy="654539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pPr defTabSz="642915">
              <a:defRPr/>
            </a:pPr>
            <a:r>
              <a:rPr lang="en-US" sz="2109" b="1" u="sng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“Helping” others is NOT OK!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01E854-FA1A-43BE-854C-47784ADA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76" y="762407"/>
            <a:ext cx="6488060" cy="5333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B7242-698E-4B67-91E3-81B76794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3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Student responsibilities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Responsibilities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Be regular to the weekly lecture.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Catch up missed lectures promptly through recordings on MULO.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Attendance to labs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tutes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are important</a:t>
            </a:r>
            <a:endParaRPr lang="en-AU" sz="2000" dirty="0">
              <a:solidFill>
                <a:schemeClr val="tx2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Do not leave the assessed lab before your lab demonstrator has marked your assignment.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Prepare during self-study (nominally 8 hours/week -- more is better).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is best understood practically. So, assimilating various concepts and practicing them (a lot!) is the key to success here.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Etiquette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No noise and distractions during the lectures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Turn your mobile devices to silent mode.</a:t>
            </a:r>
          </a:p>
        </p:txBody>
      </p:sp>
    </p:spTree>
    <p:extLst>
      <p:ext uri="{BB962C8B-B14F-4D97-AF65-F5344CB8AC3E}">
        <p14:creationId xmlns:p14="http://schemas.microsoft.com/office/powerpoint/2010/main" val="111033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FIT2004: Programming Competition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Contest Format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Individual contest requiring you to write program to solve algorithmic problems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Two rounds. Tentative schedule: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1: Week 4 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2: Week 8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3-6 problems in each round; each round will accept submissions for 2-3 weeks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Solutions will be automatically marked by an online judging system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Your score is the number of problems you solve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Contestants will be ranked according to their scores, and ties will be broken based on </a:t>
            </a:r>
            <a:r>
              <a:rPr lang="en-AU" sz="1500" b="1" dirty="0">
                <a:solidFill>
                  <a:srgbClr val="000000"/>
                </a:solidFill>
                <a:latin typeface="CMSS10"/>
              </a:rPr>
              <a:t>penalty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(explained below)</a:t>
            </a:r>
            <a:endParaRPr lang="en-AU" sz="1500" b="1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Each incorrect submission carries a penalty. But the penalty is only applied if you finally solve the problem (e.g., say you solve problem #1 in 3 attempts and you have 3 failed attempts for problem #2 which you were unable to solve. Your score will be 1 and penalty will be 2 failed attempts on problem #1.) 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Registration: to be open in week 3 (keep an eye on Moodle)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Prizes: Medal  +  (Certificates for top-5 contestants)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Practice: 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2"/>
              </a:rPr>
              <a:t>www.codeforces.com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3"/>
              </a:rPr>
              <a:t>https://uva.onlinejudge.org/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1494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8143874" cy="1143000"/>
          </a:xfrm>
        </p:spPr>
        <p:txBody>
          <a:bodyPr>
            <a:normAutofit/>
          </a:bodyPr>
          <a:lstStyle/>
          <a:p>
            <a:r>
              <a:rPr lang="en-AU" sz="3094" dirty="0">
                <a:latin typeface="Arial Black" panose="020B0A04020102020204" pitchFamily="34" charset="0"/>
              </a:rPr>
              <a:t>Anonymous Moodle Forum</a:t>
            </a:r>
            <a:endParaRPr lang="en-AU" sz="3094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21532" y="1232297"/>
            <a:ext cx="8112623" cy="3276600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The identity of a user is not visible to other users (including lectures)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Note: In case of inappropriate usage, lecturers can still identify users by looking at logs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Rules (in addition to the rules for traditional non-anonymous forum)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Do not post hints/solutions to the assignments and workshop questions until one week after the due date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You can reveal your identity if you like </a:t>
            </a: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81" y="2870596"/>
            <a:ext cx="5245855" cy="28584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DE74C-5689-4158-98AE-E4687033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Short break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1200"/>
            <a:ext cx="4906967" cy="3276600"/>
          </a:xfrm>
        </p:spPr>
      </p:pic>
    </p:spTree>
    <p:extLst>
      <p:ext uri="{BB962C8B-B14F-4D97-AF65-F5344CB8AC3E}">
        <p14:creationId xmlns:p14="http://schemas.microsoft.com/office/powerpoint/2010/main" val="250749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1: Introduction to the unit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2: 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Complexity Analysis (Recap)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Solving Recurrence Relations</a:t>
            </a:r>
          </a:p>
          <a:p>
            <a:pPr lvl="1"/>
            <a:endParaRPr lang="en-AU" sz="19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68136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chemeClr val="tx1"/>
                </a:solidFill>
                <a:latin typeface="CMSS10"/>
              </a:rPr>
              <a:t>Solving 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382793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Algorithmic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In algorithmic analysis, one is interested in (at least) two things:</a:t>
            </a:r>
          </a:p>
          <a:p>
            <a:pPr lvl="1"/>
            <a:r>
              <a:rPr lang="en-AU" sz="1900" dirty="0"/>
              <a:t>An algorithm's correctness.</a:t>
            </a:r>
          </a:p>
          <a:p>
            <a:pPr lvl="1"/>
            <a:r>
              <a:rPr lang="en-AU" sz="1900" dirty="0"/>
              <a:t>The amount of resources used by the algorithm</a:t>
            </a:r>
          </a:p>
          <a:p>
            <a:r>
              <a:rPr lang="en-AU" sz="2400" dirty="0"/>
              <a:t>In this lecture we will see how to prove correctness. </a:t>
            </a:r>
          </a:p>
          <a:p>
            <a:r>
              <a:rPr lang="en-AU" sz="2400" dirty="0"/>
              <a:t>Next week, we will analyse the resources used by the algorithm aka complexity analysis.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Explosion of unmanned Ariane 5 rocket in 1996</a:t>
            </a:r>
          </a:p>
          <a:p>
            <a:r>
              <a:rPr lang="en-AU" sz="2400" dirty="0"/>
              <a:t>Exploded within 40 seconds after launch</a:t>
            </a:r>
          </a:p>
          <a:p>
            <a:r>
              <a:rPr lang="en-AU" sz="2400" dirty="0"/>
              <a:t>Horizontal velocity incorrectly computed</a:t>
            </a:r>
          </a:p>
          <a:p>
            <a:r>
              <a:rPr lang="en-AU" sz="2400" dirty="0"/>
              <a:t>Loss ~$7 Billion dollars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79B00-4D80-46AB-A1FE-6C833776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8" y="26339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American Patriot Missile battery in Saudi Arabia failed to intercept an incoming Iraqi Scud Missile</a:t>
            </a:r>
          </a:p>
          <a:p>
            <a:r>
              <a:rPr lang="en-AU" sz="2400" dirty="0"/>
              <a:t>Killed 28 US soldiers</a:t>
            </a:r>
          </a:p>
          <a:p>
            <a:r>
              <a:rPr lang="en-AU" sz="2400" dirty="0"/>
              <a:t>Incorrect computation of the time since boot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90CC3-0913-41A1-8FBB-E32B044F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19400"/>
            <a:ext cx="2390236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Incorrect maps almost started a war between Costa Rica and Nicaragua</a:t>
            </a:r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74451-B91A-421A-A864-CF9FBE7B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6" y="1950828"/>
            <a:ext cx="8224192" cy="41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2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Proving correctness of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/>
              <a:t>Commonly, we write programs and then test them.</a:t>
            </a:r>
          </a:p>
          <a:p>
            <a:r>
              <a:rPr lang="en-AU" sz="2400" dirty="0"/>
              <a:t>However, testing can only show that a program is </a:t>
            </a:r>
            <a:r>
              <a:rPr lang="en-AU" sz="2400" b="1" u="sng" dirty="0"/>
              <a:t>wrong</a:t>
            </a:r>
            <a:r>
              <a:rPr lang="en-AU" sz="2400" dirty="0"/>
              <a:t>.</a:t>
            </a:r>
          </a:p>
          <a:p>
            <a:r>
              <a:rPr lang="en-AU" sz="2400" dirty="0"/>
              <a:t>It cannot guarantee that it is </a:t>
            </a:r>
            <a:r>
              <a:rPr lang="en-AU" sz="2400" b="1" u="sng" dirty="0"/>
              <a:t>always</a:t>
            </a:r>
            <a:r>
              <a:rPr lang="en-AU" sz="2400" dirty="0"/>
              <a:t> correct!</a:t>
            </a:r>
          </a:p>
          <a:p>
            <a:pPr lvl="1"/>
            <a:r>
              <a:rPr lang="en-AU" sz="1900" dirty="0"/>
              <a:t>It may give correct results for 1 Billion test cases but may still be incorrect …</a:t>
            </a:r>
          </a:p>
          <a:p>
            <a:r>
              <a:rPr lang="en-AU" sz="2400" dirty="0">
                <a:hlinkClick r:id="rId2"/>
              </a:rPr>
              <a:t>[Logic]</a:t>
            </a:r>
            <a:r>
              <a:rPr lang="en-AU" sz="2400" dirty="0"/>
              <a:t>, on the other hand, can prove that a program is always correct. This is usually achieved in two parts: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AU" sz="2000" dirty="0">
                <a:solidFill>
                  <a:srgbClr val="00B0F0"/>
                </a:solidFill>
              </a:rPr>
              <a:t>Show that the program </a:t>
            </a:r>
            <a:r>
              <a:rPr lang="en-AU" sz="2000" b="1" u="sng" dirty="0">
                <a:solidFill>
                  <a:srgbClr val="00B0F0"/>
                </a:solidFill>
              </a:rPr>
              <a:t>always</a:t>
            </a:r>
            <a:r>
              <a:rPr lang="en-AU" sz="2000" dirty="0">
                <a:solidFill>
                  <a:srgbClr val="00B0F0"/>
                </a:solidFill>
              </a:rPr>
              <a:t> terminates, and</a:t>
            </a:r>
            <a:endParaRPr lang="en-AU" sz="1900" dirty="0">
              <a:solidFill>
                <a:srgbClr val="00B0F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AU" sz="1900" dirty="0">
                <a:solidFill>
                  <a:srgbClr val="00B0F0"/>
                </a:solidFill>
              </a:rPr>
              <a:t>Show that a program produces correct results when it terminates</a:t>
            </a:r>
          </a:p>
        </p:txBody>
      </p:sp>
    </p:spTree>
    <p:extLst>
      <p:ext uri="{BB962C8B-B14F-4D97-AF65-F5344CB8AC3E}">
        <p14:creationId xmlns:p14="http://schemas.microsoft.com/office/powerpoint/2010/main" val="103486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01082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Finding minimum value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//in this unit, we assume index starts at 1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6677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112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86005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What’s this unit about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problem-solving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with computers: algorithms and data structures.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not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(mainly) 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programming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 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just happens to use </a:t>
            </a:r>
            <a:r>
              <a:rPr lang="en-AU" sz="2400" dirty="0">
                <a:solidFill>
                  <a:srgbClr val="008000"/>
                </a:solidFill>
                <a:latin typeface="txbtt"/>
              </a:rPr>
              <a:t>Python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as the programming language in which lab work (etc.) is done. This subject is really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language agnostic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</a:t>
            </a:r>
            <a:endParaRPr lang="en-AU" sz="1400" dirty="0">
              <a:solidFill>
                <a:srgbClr val="000000"/>
              </a:solidFill>
              <a:latin typeface="CMSY8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Algorithms in this courseware will be presented/describe in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English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pseudo-code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procedural set of instructions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Python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or even other programming language(s), as convenient.</a:t>
            </a:r>
          </a:p>
        </p:txBody>
      </p:sp>
    </p:spTree>
    <p:extLst>
      <p:ext uri="{BB962C8B-B14F-4D97-AF65-F5344CB8AC3E}">
        <p14:creationId xmlns:p14="http://schemas.microsoft.com/office/powerpoint/2010/main" val="2026218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8422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//A Loop Invariant (LI) is a property that is true in each iteration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//min equals the minimum value in array[1 … index]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 and index = N + 1; thus min is min value in array [1 … N]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781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572048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Binary Search revisited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5181600"/>
            <a:ext cx="85039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95400" y="1371600"/>
          <a:ext cx="63246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0392"/>
              </p:ext>
            </p:extLst>
          </p:nvPr>
        </p:nvGraphicFramePr>
        <p:xfrm>
          <a:off x="1295400" y="1803400"/>
          <a:ext cx="69342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382">
                  <a:extLst>
                    <a:ext uri="{9D8B030D-6E8A-4147-A177-3AD203B41FA5}">
                      <a16:colId xmlns:a16="http://schemas.microsoft.com/office/drawing/2014/main" val="93497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447800" y="2221468"/>
            <a:ext cx="364202" cy="902732"/>
            <a:chOff x="1447800" y="2221468"/>
            <a:chExt cx="364202" cy="90273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198" y="2133600"/>
            <a:ext cx="364202" cy="870466"/>
            <a:chOff x="7209299" y="2209800"/>
            <a:chExt cx="364202" cy="87046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25037" y="2181241"/>
            <a:ext cx="556563" cy="902732"/>
            <a:chOff x="3962400" y="2181241"/>
            <a:chExt cx="556563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381000" y="2939534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Binary search 20 in a </a:t>
            </a:r>
            <a:r>
              <a:rPr lang="en-AU" sz="2400" b="1" u="sng" dirty="0"/>
              <a:t>sorted</a:t>
            </a:r>
            <a:r>
              <a:rPr lang="en-AU" sz="2400" dirty="0"/>
              <a:t> array</a:t>
            </a:r>
          </a:p>
          <a:p>
            <a:r>
              <a:rPr lang="en-AU" sz="2400" dirty="0"/>
              <a:t>Since 20 &lt; array[mid],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lo to mid (e.g., move hi to mid)</a:t>
            </a:r>
          </a:p>
          <a:p>
            <a:r>
              <a:rPr lang="en-AU" sz="2400" dirty="0"/>
              <a:t>Since 20 &gt; array[mid]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mid to hi (e.g., move lo to mid)</a:t>
            </a:r>
          </a:p>
          <a:p>
            <a:r>
              <a:rPr lang="en-AU" sz="2400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2227302"/>
            <a:ext cx="556563" cy="902732"/>
            <a:chOff x="3962400" y="2181241"/>
            <a:chExt cx="556563" cy="902732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76600" y="2221468"/>
            <a:ext cx="556563" cy="902732"/>
            <a:chOff x="3962400" y="2181241"/>
            <a:chExt cx="556563" cy="902732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pic>
        <p:nvPicPr>
          <p:cNvPr id="17" name="Picture 16" descr="A picture containing person, man, music, talking&#10;&#10;Description generated with very high confidence">
            <a:extLst>
              <a:ext uri="{FF2B5EF4-FFF2-40B4-BE49-F238E27FC236}">
                <a16:creationId xmlns:a16="http://schemas.microsoft.com/office/drawing/2014/main" id="{ACAACD0E-8E3B-43FA-827D-89199B99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2" y="3616960"/>
            <a:ext cx="3324437" cy="24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39685E-6 L -0.35 0.003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4172E-6 L 0.13855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Algorithm for Binary 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9B84080-426F-44EE-B46C-77A3292B8EA7}"/>
              </a:ext>
            </a:extLst>
          </p:cNvPr>
          <p:cNvSpPr txBox="1">
            <a:spLocks/>
          </p:cNvSpPr>
          <p:nvPr/>
        </p:nvSpPr>
        <p:spPr>
          <a:xfrm>
            <a:off x="4343400" y="1371600"/>
            <a:ext cx="4346448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Is this algorithm correct?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To prove correctness, we need to show that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</a:t>
            </a:r>
            <a:r>
              <a:rPr lang="en-AU" sz="1800" b="1" u="sng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always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terminates, and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returns correct result when it terminates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07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this algorithm </a:t>
            </a:r>
            <a:r>
              <a:rPr lang="en-AU" b="1" u="sng" dirty="0">
                <a:latin typeface="Arial Black" panose="020B0A04020102020204" pitchFamily="34" charset="0"/>
              </a:rPr>
              <a:t>always</a:t>
            </a:r>
            <a:r>
              <a:rPr lang="en-AU" dirty="0">
                <a:latin typeface="Arial Black" panose="020B0A04020102020204" pitchFamily="34" charset="0"/>
              </a:rPr>
              <a:t>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N+1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N&gt;0 and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3400" y="3212068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This algorithm may never terminate in </a:t>
            </a:r>
            <a:r>
              <a:rPr lang="en-AU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some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cases 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2209800"/>
            <a:ext cx="14478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731798" y="5181600"/>
            <a:ext cx="364202" cy="902732"/>
            <a:chOff x="1447800" y="2221468"/>
            <a:chExt cx="364202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00800" y="5225534"/>
            <a:ext cx="364202" cy="870466"/>
            <a:chOff x="7209299" y="2209800"/>
            <a:chExt cx="364202" cy="87046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43600" y="39624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3669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832194" y="2010770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Let us try to fix this </a:t>
            </a:r>
            <a:endParaRPr lang="en-AU" sz="1800" dirty="0">
              <a:solidFill>
                <a:srgbClr val="00B0F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91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1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A900A7D-4A6A-4C51-A005-DC94485D0797}"/>
              </a:ext>
            </a:extLst>
          </p:cNvPr>
          <p:cNvSpPr txBox="1">
            <a:spLocks/>
          </p:cNvSpPr>
          <p:nvPr/>
        </p:nvSpPr>
        <p:spPr>
          <a:xfrm>
            <a:off x="3581400" y="1524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Proof that it always terminates</a:t>
            </a:r>
          </a:p>
          <a:p>
            <a:r>
              <a:rPr lang="en-AU" sz="1800" dirty="0">
                <a:highlight>
                  <a:srgbClr val="FFFFFF"/>
                </a:highlight>
              </a:rPr>
              <a:t>lo &lt; hi – 1implies that the difference between lo and hi is always at least 2</a:t>
            </a:r>
          </a:p>
          <a:p>
            <a:r>
              <a:rPr lang="en-AU" sz="1800" dirty="0">
                <a:highlight>
                  <a:srgbClr val="FFFFFF"/>
                </a:highlight>
              </a:rPr>
              <a:t>Therefore, lo &lt; mid &lt; hi.</a:t>
            </a:r>
          </a:p>
          <a:p>
            <a:r>
              <a:rPr lang="en-AU" sz="1800" dirty="0">
                <a:highlight>
                  <a:srgbClr val="FFFFFF"/>
                </a:highlight>
              </a:rPr>
              <a:t>Hence, the search space always shrinks (e.g., lo and hi get closer after every iteration of the while loop until lo </a:t>
            </a:r>
            <a:r>
              <a:rPr lang="en-AU" sz="1800" dirty="0">
                <a:highlight>
                  <a:srgbClr val="FFFFFF"/>
                </a:highlight>
                <a:latin typeface="Arial"/>
                <a:cs typeface="Arial"/>
              </a:rPr>
              <a:t>≥</a:t>
            </a:r>
            <a:r>
              <a:rPr lang="en-AU" sz="1800" dirty="0">
                <a:highlight>
                  <a:srgbClr val="FFFFFF"/>
                </a:highlight>
              </a:rPr>
              <a:t> hi – 1 in which case the algorithm terminates)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1EE7DA-125F-493A-902C-06A5F1D72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74210"/>
              </p:ext>
            </p:extLst>
          </p:nvPr>
        </p:nvGraphicFramePr>
        <p:xfrm>
          <a:off x="4947984" y="46482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363BC7-D2C7-4E39-8E17-4FF91CBF7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69973"/>
              </p:ext>
            </p:extLst>
          </p:nvPr>
        </p:nvGraphicFramePr>
        <p:xfrm>
          <a:off x="4947984" y="50800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F396383-E426-432D-B2DA-8DE7E9AF99CE}"/>
              </a:ext>
            </a:extLst>
          </p:cNvPr>
          <p:cNvGrpSpPr/>
          <p:nvPr/>
        </p:nvGrpSpPr>
        <p:grpSpPr>
          <a:xfrm>
            <a:off x="5122198" y="5410200"/>
            <a:ext cx="364202" cy="902732"/>
            <a:chOff x="1447800" y="2221468"/>
            <a:chExt cx="364202" cy="9027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578A368-4B5D-4213-804A-B178315FE44A}"/>
                </a:ext>
              </a:extLst>
            </p:cNvPr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E8D07C-053D-4B9D-A2F1-5B2685FC90D5}"/>
                </a:ext>
              </a:extLst>
            </p:cNvPr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C37654-430C-4036-A95E-9247611EEF1E}"/>
              </a:ext>
            </a:extLst>
          </p:cNvPr>
          <p:cNvGrpSpPr/>
          <p:nvPr/>
        </p:nvGrpSpPr>
        <p:grpSpPr>
          <a:xfrm>
            <a:off x="6400800" y="5454134"/>
            <a:ext cx="364202" cy="870466"/>
            <a:chOff x="7209299" y="2209800"/>
            <a:chExt cx="364202" cy="8704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AD2991-2E53-466B-9CD2-0992E27A7F99}"/>
                </a:ext>
              </a:extLst>
            </p:cNvPr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FC4AF0-C093-4318-8851-6BF54050032A}"/>
                </a:ext>
              </a:extLst>
            </p:cNvPr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FC7CB4-E7EC-4E7C-A9E7-23B69CC987DB}"/>
              </a:ext>
            </a:extLst>
          </p:cNvPr>
          <p:cNvSpPr txBox="1"/>
          <p:nvPr/>
        </p:nvSpPr>
        <p:spPr>
          <a:xfrm>
            <a:off x="7315200" y="59436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935D99-7A0B-4DE4-A9BF-5F4E8B764043}"/>
              </a:ext>
            </a:extLst>
          </p:cNvPr>
          <p:cNvCxnSpPr/>
          <p:nvPr/>
        </p:nvCxnSpPr>
        <p:spPr>
          <a:xfrm>
            <a:off x="5943600" y="41910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2DEA78-9A8A-449D-9CC6-A716DAC611E6}"/>
              </a:ext>
            </a:extLst>
          </p:cNvPr>
          <p:cNvSpPr txBox="1"/>
          <p:nvPr/>
        </p:nvSpPr>
        <p:spPr>
          <a:xfrm>
            <a:off x="5715000" y="38978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AEFA06-0FF9-4A02-A55C-52A1EF7960CE}"/>
              </a:ext>
            </a:extLst>
          </p:cNvPr>
          <p:cNvSpPr/>
          <p:nvPr/>
        </p:nvSpPr>
        <p:spPr>
          <a:xfrm>
            <a:off x="1219200" y="1981200"/>
            <a:ext cx="1371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6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array[mid … hi-1]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      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mid-1]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8677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 lo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≥ hi – 1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≥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                     ----     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 lo &lt;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≤ hi                             ----     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// From (A) and (B): lo + 1 = hi  lo = hi - 1</a:t>
            </a:r>
            <a:endParaRPr lang="en-AU" sz="1800" dirty="0">
              <a:solidFill>
                <a:srgbClr val="00B050"/>
              </a:solidFill>
              <a:highlight>
                <a:srgbClr val="FFFFFF"/>
              </a:highlight>
              <a:latin typeface="Arial"/>
              <a:cs typeface="Arial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Hence, 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key in array[lo … lo];   (Proof Complete)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34472" y="1798093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Note:  lo &lt; hi when loop terminates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, because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lo &lt; mid &lt; hi in each iteration and 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we update either lo to be mid or hi to be mid</a:t>
            </a:r>
          </a:p>
          <a:p>
            <a:pPr marL="0" indent="0">
              <a:buNone/>
            </a:pPr>
            <a:endParaRPr lang="en-AU" sz="18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8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5664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Complexity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/>
              <a:t>Time complexity</a:t>
            </a:r>
          </a:p>
          <a:p>
            <a:pPr lvl="1"/>
            <a:r>
              <a:rPr lang="en-AU" sz="1900" dirty="0"/>
              <a:t>The amount of time taken by an algorithm to run as a function of the input size</a:t>
            </a:r>
          </a:p>
          <a:p>
            <a:r>
              <a:rPr lang="en-AU" sz="2400" dirty="0"/>
              <a:t>Space complexity</a:t>
            </a:r>
          </a:p>
          <a:p>
            <a:pPr lvl="1"/>
            <a:r>
              <a:rPr lang="en-AU" sz="1900" dirty="0"/>
              <a:t>The amount of space taken by an algorithm to run as a function of the input size</a:t>
            </a:r>
          </a:p>
          <a:p>
            <a:r>
              <a:rPr lang="en-AU" sz="2400" dirty="0"/>
              <a:t>Worst-case complexity</a:t>
            </a:r>
          </a:p>
          <a:p>
            <a:r>
              <a:rPr lang="en-AU" sz="2400" dirty="0"/>
              <a:t>Best-case complexity</a:t>
            </a:r>
          </a:p>
          <a:p>
            <a:r>
              <a:rPr lang="en-AU" sz="2400" dirty="0"/>
              <a:t>Average-case complexity</a:t>
            </a:r>
          </a:p>
          <a:p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758952"/>
          </a:xfrm>
        </p:spPr>
        <p:txBody>
          <a:bodyPr>
            <a:norm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Expectations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You must take this unit seriously and work diligently.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is arguably the most important for computer and technology related careers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Big companies (e.g., Google, Microsoft, Facebook etc.) actively hunt for people good at algorithms and data structures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The things you learn will help you throughout your career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Expertise in algorithms and data structures is a must if you want to do research in computer science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This unit is </a:t>
            </a:r>
            <a:r>
              <a:rPr lang="en-AU" sz="2400" b="1" u="sng" dirty="0">
                <a:solidFill>
                  <a:srgbClr val="FF0000"/>
                </a:solidFill>
                <a:latin typeface="CMSS10"/>
              </a:rPr>
              <a:t>CHALLENGING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You have to be on top of it from week 1 – you cannot pass if you think I can cover up the material close to the assessment deadlines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Missing lectures or tutorials will require double the efforts to recover</a:t>
            </a:r>
          </a:p>
          <a:p>
            <a:pPr marL="274320" lvl="1" indent="0">
              <a:buNone/>
            </a:pPr>
            <a:r>
              <a:rPr lang="en-AU" sz="1900" b="1" dirty="0">
                <a:solidFill>
                  <a:srgbClr val="FF0000"/>
                </a:solidFill>
                <a:latin typeface="CMSS10"/>
              </a:rPr>
              <a:t>Good News:</a:t>
            </a:r>
            <a:r>
              <a:rPr lang="en-AU" sz="19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AU" sz="1900" dirty="0">
                <a:solidFill>
                  <a:schemeClr val="tx1"/>
                </a:solidFill>
                <a:latin typeface="CMSS10"/>
              </a:rPr>
              <a:t> If you work diligently, you will learn a lot and enjoy this unit</a:t>
            </a:r>
          </a:p>
          <a:p>
            <a:pPr marL="594360" lvl="2" indent="0">
              <a:buNone/>
            </a:pPr>
            <a:endParaRPr lang="en-AU" sz="17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b="1" dirty="0">
                <a:solidFill>
                  <a:schemeClr val="tx1"/>
                </a:solidFill>
                <a:latin typeface="CMSS10"/>
              </a:rPr>
              <a:t>					</a:t>
            </a: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br>
              <a:rPr lang="en-AU" sz="1900" dirty="0">
                <a:solidFill>
                  <a:srgbClr val="000000"/>
                </a:solidFill>
                <a:latin typeface="CMSS10"/>
              </a:rPr>
            </a:b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0E31B-51D7-4041-8A86-DA100B8B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2" y="3534007"/>
            <a:ext cx="3276600" cy="28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BAB5-AA6F-4D23-A5DF-F656131A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Recap from FIT1045: Complexity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0A5EB-4D0E-4D11-9D66-5B8695F5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FD3FA-1043-44F0-849C-92580D6C3F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6992" y="1413200"/>
            <a:ext cx="8503920" cy="45720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How to compute time complexity?</a:t>
            </a:r>
          </a:p>
          <a:p>
            <a:r>
              <a:rPr lang="en-AU" dirty="0"/>
              <a:t>Count the number of steps taken by the algorithm as a function of input size, e.g.,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8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r>
              <a:rPr lang="en-AU" dirty="0"/>
              <a:t>The big-O notation of this function is its complexity, e.g.,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+10N + 100  </a:t>
            </a:r>
            <a:r>
              <a:rPr lang="en-AU" dirty="0"/>
              <a:t>O(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41058" y="1056566"/>
            <a:ext cx="4202342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# of rabbits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#total population 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The population grows mainly because of growth rate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For large values of N, # of other animals is insignificant as compared to the #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We can say population grows in “</a:t>
            </a:r>
            <a:r>
              <a:rPr lang="en-US" sz="1687" b="1" u="sng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O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rder of rabbits’ growth” 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i.e., population growth is O(N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648200" y="1056566"/>
          <a:ext cx="4191000" cy="5635115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12591315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2883409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621693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70539967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349537468"/>
                    </a:ext>
                  </a:extLst>
                </a:gridCol>
              </a:tblGrid>
              <a:tr h="24345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rabbits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goats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lions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2665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67100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8972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6434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7328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3383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3542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8877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194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96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8879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01221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82916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412768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90670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86105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18714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74499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2000000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2010100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20483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17F6D-4CD7-446D-B8CF-6AF96977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774703" y="998730"/>
            <a:ext cx="3949189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125" dirty="0"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</a:rPr>
              <a:t># of rabbits 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#total 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+10N+100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E78737-F7BD-483F-BFCD-276B5BC0910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9838" y="2141730"/>
          <a:ext cx="6944314" cy="447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7324ADC4-9D7D-436F-9E5E-7C3FD1080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985D1-EE84-4706-8F06-3A1C001F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1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300914" y="1219200"/>
            <a:ext cx="7630819" cy="4412382"/>
          </a:xfrm>
        </p:spPr>
        <p:txBody>
          <a:bodyPr vert="horz" lIns="35717" tIns="35717" rIns="35717" bIns="35717">
            <a:normAutofit fontScale="77500" lnSpcReduction="20000"/>
          </a:bodyPr>
          <a:lstStyle/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Typically, we use the following simplification rules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product of several terms, any constants that do not depend on N can be ignored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sum of several terms, if there is one with the largest growth rate, it can be kept and others can be omitted</a:t>
            </a:r>
          </a:p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E.g.,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+ 4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</a:t>
            </a:r>
          </a:p>
          <a:p>
            <a:pPr lvl="2">
              <a:spcBef>
                <a:spcPts val="1266"/>
              </a:spcBef>
            </a:pP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O(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+ 3 N log(N)</a:t>
            </a:r>
            <a:endParaRPr lang="en-US" sz="1687" b="1" dirty="0">
              <a:solidFill>
                <a:srgbClr val="572314"/>
              </a:solidFill>
              <a:latin typeface="Arial" pitchFamily="34" charset="0"/>
            </a:endParaRP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O(N</a:t>
            </a:r>
            <a:r>
              <a:rPr lang="en-US" sz="1266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)</a:t>
            </a:r>
            <a:endParaRPr lang="en-US" sz="1266" b="1" dirty="0">
              <a:solidFill>
                <a:srgbClr val="572314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</a:pP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8N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+  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log(N) + 12000  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 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1000 + 5000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0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) O(1)</a:t>
            </a: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59722"/>
            <a:ext cx="4946375" cy="352906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3C2A43E-6301-41F6-8AA6-3188EAF6750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-304800"/>
            <a:ext cx="8534400" cy="1143000"/>
          </a:xfrm>
          <a:prstGeom prst="rect">
            <a:avLst/>
          </a:prstGeom>
        </p:spPr>
        <p:txBody>
          <a:bodyPr vert="horz" lIns="35717" tIns="35717" rIns="35717" bIns="35717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725CD-79BF-4F90-B69D-BACF230A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0" y="340532"/>
            <a:ext cx="8456153" cy="4412382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What is the complexity of an algorithm in Big-O notation that runs in 30N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  <a:cs typeface="+mj-cs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) + 10 log N + 8N?</a:t>
            </a:r>
          </a:p>
          <a:p>
            <a:pPr marL="402938" lvl="1" indent="0">
              <a:spcBef>
                <a:spcPts val="1266"/>
              </a:spcBef>
              <a:buNone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O(N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 + N +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Option D because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C95F8-C253-4E96-A794-4C830C5D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703B7-E07F-4B2E-B456-C0249BE3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76400"/>
            <a:ext cx="4572000" cy="37896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4D6395E-4622-4249-BCE0-DE572DE3B1CA}"/>
              </a:ext>
            </a:extLst>
          </p:cNvPr>
          <p:cNvSpPr/>
          <p:nvPr/>
        </p:nvSpPr>
        <p:spPr>
          <a:xfrm>
            <a:off x="3048000" y="3075027"/>
            <a:ext cx="990600" cy="277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283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001782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A recurrence relation is an equation that recursively defines a sequence of values, and one or more initial terms are given.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E.g.,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Complexity of recursive algorithms can be analysed by writing its recurrence relation and then solving it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916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5813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power of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N–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r>
              <a:rPr lang="en-AU" sz="1600" u="sng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Our goal is to reduce this term to T(1)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219200"/>
            <a:ext cx="5181600" cy="5029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1: </a:t>
            </a:r>
            <a:r>
              <a:rPr lang="en-AU" sz="1800" dirty="0">
                <a:highlight>
                  <a:srgbClr val="FFFFFF"/>
                </a:highlight>
              </a:rPr>
              <a:t>T(1) = b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b&amp;c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T(N-1)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N-1: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T(N-1) = T(N-2) + c 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T(N-1)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(T(N-2) + c) + c = T(N-2)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T(N-2) = T(N-3)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T(N-3)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T(N-3)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T(N-k)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N-k = 1  k = N-1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T(N-(N-1)) + (N-1)*c = T(1) + (N-1)*c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(N-1)*c = c*N + b -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61815" y="2209800"/>
            <a:ext cx="3900985" cy="3044588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3200400"/>
            <a:ext cx="3276600" cy="20574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76600" y="4800600"/>
            <a:ext cx="1638300" cy="4572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2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7337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 power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	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even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066800"/>
            <a:ext cx="4953000" cy="5257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</a:t>
            </a:r>
            <a:r>
              <a:rPr lang="en-AU" sz="1800" dirty="0">
                <a:highlight>
                  <a:srgbClr val="FFFFFF"/>
                </a:highlight>
              </a:rPr>
              <a:t>: T(1) = b (</a:t>
            </a:r>
            <a:r>
              <a:rPr lang="en-AU" sz="1800" dirty="0" err="1">
                <a:highlight>
                  <a:srgbClr val="FFFFFF"/>
                </a:highlight>
              </a:rPr>
              <a:t>b&amp;c</a:t>
            </a:r>
            <a:r>
              <a:rPr lang="en-AU" sz="1800" dirty="0"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T(N/2) = T(N/4) +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T(N/4) + c + c = T(N/4)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N/4: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T(N/4) = T(N/8)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T(N/4)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T(N/8)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T(N/8)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1  k =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log N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) + c*log N = T(1)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O(log 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228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Logarithmic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T(N/2)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O(log N)</a:t>
            </a:r>
          </a:p>
        </p:txBody>
      </p:sp>
    </p:spTree>
    <p:extLst>
      <p:ext uri="{BB962C8B-B14F-4D97-AF65-F5344CB8AC3E}">
        <p14:creationId xmlns:p14="http://schemas.microsoft.com/office/powerpoint/2010/main" val="319286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D9DDA-D9CD-42F4-822A-3C51B47D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27" y="49065"/>
            <a:ext cx="9144000" cy="6569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EB40D-F479-419D-921B-481D90A8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04410-BE5A-4304-988E-A64603F251AC}"/>
              </a:ext>
            </a:extLst>
          </p:cNvPr>
          <p:cNvSpPr txBox="1"/>
          <p:nvPr/>
        </p:nvSpPr>
        <p:spPr>
          <a:xfrm>
            <a:off x="4191000" y="99060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Survey conducted at the end of S1, 2018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BD80A-69A3-47AB-A5C0-CE060099E988}"/>
              </a:ext>
            </a:extLst>
          </p:cNvPr>
          <p:cNvSpPr/>
          <p:nvPr/>
        </p:nvSpPr>
        <p:spPr>
          <a:xfrm>
            <a:off x="152400" y="1524000"/>
            <a:ext cx="6248400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9EC7A-C1DC-42CE-B915-5D55BB8AF26B}"/>
              </a:ext>
            </a:extLst>
          </p:cNvPr>
          <p:cNvSpPr/>
          <p:nvPr/>
        </p:nvSpPr>
        <p:spPr>
          <a:xfrm>
            <a:off x="182418" y="3784544"/>
            <a:ext cx="8504382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E924C-BAFA-41B2-94BF-6C402C1A7386}"/>
              </a:ext>
            </a:extLst>
          </p:cNvPr>
          <p:cNvSpPr/>
          <p:nvPr/>
        </p:nvSpPr>
        <p:spPr>
          <a:xfrm>
            <a:off x="189345" y="5105400"/>
            <a:ext cx="8504382" cy="14695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Linear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O(N)</a:t>
            </a:r>
          </a:p>
        </p:txBody>
      </p:sp>
    </p:spTree>
    <p:extLst>
      <p:ext uri="{BB962C8B-B14F-4D97-AF65-F5344CB8AC3E}">
        <p14:creationId xmlns:p14="http://schemas.microsoft.com/office/powerpoint/2010/main" val="364489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>
                <a:latin typeface="Arial Black" panose="020B0A04020102020204" pitchFamily="34" charset="0"/>
              </a:rPr>
              <a:t>Linearithmic</a:t>
            </a:r>
            <a:r>
              <a:rPr lang="en-AU" dirty="0">
                <a:latin typeface="Arial Black" panose="020B0A04020102020204" pitchFamily="34" charset="0"/>
              </a:rPr>
              <a:t>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2*T(N/2)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 log N)</a:t>
            </a:r>
          </a:p>
        </p:txBody>
      </p:sp>
    </p:spTree>
    <p:extLst>
      <p:ext uri="{BB962C8B-B14F-4D97-AF65-F5344CB8AC3E}">
        <p14:creationId xmlns:p14="http://schemas.microsoft.com/office/powerpoint/2010/main" val="184749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Quadratic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 O(N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616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Exponential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T(0)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O(2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9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2 steps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Prove the base case, e.g., for the first state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Assume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the proof holds for a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 </a:t>
            </a:r>
            <a:r>
              <a:rPr lang="en-AU" sz="2000" dirty="0">
                <a:solidFill>
                  <a:srgbClr val="00B050"/>
                </a:solidFill>
                <a:highlight>
                  <a:srgbClr val="FFFFFF"/>
                </a:highlight>
                <a:latin typeface="CMSS10"/>
              </a:rPr>
              <a:t>Show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that it also holds for the next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k+1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1: Base Case: N = 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S(1) = 1 and N(N+1)/2 is 1 for N=1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continued on next slide…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848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1 + 2 + 3 + … 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 + 2 + 3 + … + k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k(k+1)/2  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  <a:latin typeface="CMSS12"/>
              </a:rPr>
              <a:t>For more details, watch it on Khan Academy </a:t>
            </a:r>
            <a:r>
              <a:rPr lang="en-AU" sz="2000" dirty="0">
                <a:solidFill>
                  <a:srgbClr val="0070C0"/>
                </a:solidFill>
                <a:latin typeface="CMSS12"/>
                <a:hlinkClick r:id="rId2"/>
              </a:rPr>
              <a:t>(click here)</a:t>
            </a:r>
            <a:r>
              <a:rPr lang="en-AU" sz="2000" dirty="0">
                <a:solidFill>
                  <a:srgbClr val="0070C0"/>
                </a:solidFill>
                <a:latin typeface="CMSS12"/>
              </a:rPr>
              <a:t> 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597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5552" y="1066800"/>
            <a:ext cx="8461248" cy="3581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Summary</a:t>
            </a:r>
          </a:p>
          <a:p>
            <a:r>
              <a:rPr lang="en-AU" sz="2000" dirty="0"/>
              <a:t>This unit demands your efforts from week 1</a:t>
            </a:r>
          </a:p>
          <a:p>
            <a:r>
              <a:rPr lang="en-AU" sz="2000" dirty="0"/>
              <a:t>Testing cannot guarantee correctness; Requires logical reasoning to formally prove correctness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  <a:endParaRPr lang="en-AU" sz="2000" dirty="0"/>
          </a:p>
          <a:p>
            <a:r>
              <a:rPr lang="en-AU" sz="2000" dirty="0"/>
              <a:t>Analysis of algorithms</a:t>
            </a:r>
          </a:p>
          <a:p>
            <a:r>
              <a:rPr lang="en-AU" sz="2000" dirty="0"/>
              <a:t>Non-comparison based sorting (Counting Sort, Radix Sort) – related to Assignment 1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IMPORTANT: Preparation required </a:t>
            </a:r>
            <a:r>
              <a:rPr lang="en-AU" sz="2000" b="1" u="sng" dirty="0">
                <a:solidFill>
                  <a:srgbClr val="FF0000"/>
                </a:solidFill>
              </a:rPr>
              <a:t>before</a:t>
            </a:r>
            <a:r>
              <a:rPr lang="en-AU" sz="2000" b="1" dirty="0">
                <a:solidFill>
                  <a:srgbClr val="FF0000"/>
                </a:solidFill>
              </a:rPr>
              <a:t> the next lecture</a:t>
            </a:r>
          </a:p>
          <a:p>
            <a:r>
              <a:rPr lang="en-AU" sz="2000" dirty="0"/>
              <a:t>Revise computational complexity covered in earlier units (FIT1045, FIT1008). You may also want to watch  </a:t>
            </a:r>
            <a:r>
              <a:rPr lang="en-AU" sz="2000" dirty="0">
                <a:hlinkClick r:id="rId2"/>
              </a:rPr>
              <a:t>videos</a:t>
            </a:r>
            <a:r>
              <a:rPr lang="en-AU" sz="2000" dirty="0"/>
              <a:t> or read </a:t>
            </a:r>
            <a:r>
              <a:rPr lang="en-AU" sz="2000" dirty="0">
                <a:hlinkClick r:id="rId3"/>
              </a:rPr>
              <a:t>other online resources</a:t>
            </a:r>
            <a:endParaRPr lang="en-AU" sz="2000" dirty="0"/>
          </a:p>
          <a:p>
            <a:r>
              <a:rPr lang="en-AU" sz="2000" dirty="0"/>
              <a:t>Complete Tutorial 1 (at your own time)</a:t>
            </a:r>
          </a:p>
          <a:p>
            <a:r>
              <a:rPr lang="en-AU" sz="2000" dirty="0"/>
              <a:t>Revise abstract data types, loop invariants, binary search, insertion sort, and selection sort</a:t>
            </a:r>
          </a:p>
          <a:p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5FC5B-DFA5-43ED-A365-738B6057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6491"/>
            <a:ext cx="8991600" cy="50244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3733800" y="309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Continued…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9EBA6-AEEC-4D5D-A0C0-35C9E848B87D}"/>
              </a:ext>
            </a:extLst>
          </p:cNvPr>
          <p:cNvSpPr txBox="1"/>
          <p:nvPr/>
        </p:nvSpPr>
        <p:spPr>
          <a:xfrm>
            <a:off x="286327" y="5814890"/>
            <a:ext cx="7314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The complete set of responses can be accessed at </a:t>
            </a:r>
          </a:p>
          <a:p>
            <a:r>
              <a:rPr lang="en-AU" sz="1400" dirty="0">
                <a:hlinkClick r:id="rId3"/>
              </a:rPr>
              <a:t>https://moodle.vle.monash.edu/pluginfile.php/7194017/mod_resource/content/2/advice.pdf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380A2-B7EA-470B-848D-DB47ED5B33E2}"/>
              </a:ext>
            </a:extLst>
          </p:cNvPr>
          <p:cNvSpPr/>
          <p:nvPr/>
        </p:nvSpPr>
        <p:spPr>
          <a:xfrm>
            <a:off x="206918" y="4648200"/>
            <a:ext cx="8784682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96CFE-A05E-43A5-98BF-1E6FB6D7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614977"/>
            <a:ext cx="8659541" cy="5635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52F712-C2A6-44B4-A476-3371EFD0CF94}"/>
              </a:ext>
            </a:extLst>
          </p:cNvPr>
          <p:cNvSpPr/>
          <p:nvPr/>
        </p:nvSpPr>
        <p:spPr>
          <a:xfrm>
            <a:off x="762000" y="2209800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CAE9E-E9A5-4CEB-AE18-135EAA8F9EFD}"/>
              </a:ext>
            </a:extLst>
          </p:cNvPr>
          <p:cNvSpPr/>
          <p:nvPr/>
        </p:nvSpPr>
        <p:spPr>
          <a:xfrm>
            <a:off x="2285999" y="4114801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72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8FA0D-C86C-492A-B712-04E85004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31583"/>
            <a:ext cx="6425046" cy="31180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274782" y="381000"/>
            <a:ext cx="839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7030A0"/>
                </a:solidFill>
              </a:rPr>
              <a:t>Well, this looks challenging!!! Students must have hated the unit, right?</a:t>
            </a:r>
            <a:endParaRPr lang="en-GB" sz="2000" dirty="0">
              <a:solidFill>
                <a:srgbClr val="7030A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917E5F7-B8C6-4400-8C58-4EAAA2BBC99A}"/>
              </a:ext>
            </a:extLst>
          </p:cNvPr>
          <p:cNvSpPr txBox="1">
            <a:spLocks/>
          </p:cNvSpPr>
          <p:nvPr/>
        </p:nvSpPr>
        <p:spPr>
          <a:xfrm>
            <a:off x="335280" y="4490608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What is the best unit you have taken so far? Why it was the best and what FIT2004 can adapt from that unit to improve?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Almost 50% respondents said FIT2004 itself was the best unit they had taken at FIT.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I believe the reason is that the students who work hard get to learn a lot of very interesting stuff and find this very rewarding.</a:t>
            </a:r>
            <a:endParaRPr lang="en-AU" sz="1800" dirty="0">
              <a:solidFill>
                <a:schemeClr val="tx1"/>
              </a:solidFill>
              <a:latin typeface="CMSS10"/>
            </a:endParaRPr>
          </a:p>
        </p:txBody>
      </p:sp>
      <p:pic>
        <p:nvPicPr>
          <p:cNvPr id="10" name="Content Placeholder 9" descr="A person wearing a suit and tie talking on a cell phone&#10;&#10;Description generated with high confidence">
            <a:extLst>
              <a:ext uri="{FF2B5EF4-FFF2-40B4-BE49-F238E27FC236}">
                <a16:creationId xmlns:a16="http://schemas.microsoft.com/office/drawing/2014/main" id="{DF208FFF-073E-4EFF-85D5-2123BF2FADE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2" y="1295400"/>
            <a:ext cx="7107435" cy="3997932"/>
          </a:xfrm>
        </p:spPr>
      </p:pic>
    </p:spTree>
    <p:extLst>
      <p:ext uri="{BB962C8B-B14F-4D97-AF65-F5344CB8AC3E}">
        <p14:creationId xmlns:p14="http://schemas.microsoft.com/office/powerpoint/2010/main" val="21636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Overview of the content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The unit aims to cover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General problem-solving strategies and techniques,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Useful paradigms, e.g.</a:t>
            </a:r>
          </a:p>
          <a:p>
            <a:pPr lvl="2"/>
            <a:r>
              <a:rPr lang="en-AU" sz="1800" dirty="0">
                <a:latin typeface="CMSS10"/>
              </a:rPr>
              <a:t>dynamic programming,</a:t>
            </a:r>
          </a:p>
          <a:p>
            <a:pPr lvl="2"/>
            <a:r>
              <a:rPr lang="en-AU" sz="1800" dirty="0">
                <a:latin typeface="CMSS10"/>
              </a:rPr>
              <a:t>divide and conquer, etc.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Analysis of algorithms and data structures, e.g.</a:t>
            </a:r>
          </a:p>
          <a:p>
            <a:pPr lvl="2"/>
            <a:r>
              <a:rPr lang="en-AU" sz="1800" dirty="0">
                <a:latin typeface="CMSS10"/>
              </a:rPr>
              <a:t>program proof / correctness</a:t>
            </a:r>
          </a:p>
          <a:p>
            <a:pPr lvl="2"/>
            <a:r>
              <a:rPr lang="en-AU" sz="1800" dirty="0">
                <a:latin typeface="CMSS10"/>
              </a:rPr>
              <a:t>analysis and estimation of space and time complexity,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computational problems,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sorting,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retrieval/searching,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algorithms and data structures,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a </a:t>
            </a:r>
            <a:r>
              <a:rPr lang="en-AU" sz="1800" dirty="0">
                <a:solidFill>
                  <a:schemeClr val="tx1"/>
                </a:solidFill>
                <a:latin typeface="CMSSBX10"/>
              </a:rPr>
              <a:t>tool kit </a:t>
            </a:r>
            <a:r>
              <a:rPr lang="en-AU" sz="1800" dirty="0">
                <a:solidFill>
                  <a:schemeClr val="tx1"/>
                </a:solidFill>
                <a:latin typeface="CMSS10"/>
              </a:rPr>
              <a:t>for the working programmer,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 solutions to problems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examples of solved problems, to gain insight into concepts</a:t>
            </a:r>
          </a:p>
        </p:txBody>
      </p:sp>
    </p:spTree>
    <p:extLst>
      <p:ext uri="{BB962C8B-B14F-4D97-AF65-F5344CB8AC3E}">
        <p14:creationId xmlns:p14="http://schemas.microsoft.com/office/powerpoint/2010/main" val="1283822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3492</TotalTime>
  <Words>5231</Words>
  <Application>Microsoft Macintosh PowerPoint</Application>
  <PresentationFormat>On-screen Show (4:3)</PresentationFormat>
  <Paragraphs>857</Paragraphs>
  <Slides>66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90" baseType="lpstr">
      <vt:lpstr>MS Gothic</vt:lpstr>
      <vt:lpstr>ＭＳ Ｐゴシック</vt:lpstr>
      <vt:lpstr>ヒラギノ角ゴ ProN W3</vt:lpstr>
      <vt:lpstr>Arial</vt:lpstr>
      <vt:lpstr>Arial Black</vt:lpstr>
      <vt:lpstr>Cabin</vt:lpstr>
      <vt:lpstr>Calibri</vt:lpstr>
      <vt:lpstr>CG Times</vt:lpstr>
      <vt:lpstr>CMSS10</vt:lpstr>
      <vt:lpstr>CMSS12</vt:lpstr>
      <vt:lpstr>CMSSBX10</vt:lpstr>
      <vt:lpstr>CMSSI10</vt:lpstr>
      <vt:lpstr>CMSY8</vt:lpstr>
      <vt:lpstr>Courier New</vt:lpstr>
      <vt:lpstr>Geneva</vt:lpstr>
      <vt:lpstr>Helvetica Neue</vt:lpstr>
      <vt:lpstr>Helvetica Neue Light</vt:lpstr>
      <vt:lpstr>Noto Sans Symbols</vt:lpstr>
      <vt:lpstr>txbtt</vt:lpstr>
      <vt:lpstr>txtt</vt:lpstr>
      <vt:lpstr>Verdana</vt:lpstr>
      <vt:lpstr>Wingdings</vt:lpstr>
      <vt:lpstr>Wingdings 2</vt:lpstr>
      <vt:lpstr>Civic</vt:lpstr>
      <vt:lpstr>Faculty of Information Technology,  Monash University</vt:lpstr>
      <vt:lpstr>FIT2004: Algorithms and Data Structures</vt:lpstr>
      <vt:lpstr>Outline</vt:lpstr>
      <vt:lpstr>What’s this unit about</vt:lpstr>
      <vt:lpstr>Expectations</vt:lpstr>
      <vt:lpstr>PowerPoint Presentation</vt:lpstr>
      <vt:lpstr>PowerPoint Presentation</vt:lpstr>
      <vt:lpstr>PowerPoint Presentation</vt:lpstr>
      <vt:lpstr>Overview of the content</vt:lpstr>
      <vt:lpstr>Unit Notes</vt:lpstr>
      <vt:lpstr>Textbook reference</vt:lpstr>
      <vt:lpstr>Recommended Books</vt:lpstr>
      <vt:lpstr>FIT2004 Staff</vt:lpstr>
      <vt:lpstr>Course Material</vt:lpstr>
      <vt:lpstr>Course Structure</vt:lpstr>
      <vt:lpstr>Assessment Summary</vt:lpstr>
      <vt:lpstr>Prac Assignments 1-4 (30%)</vt:lpstr>
      <vt:lpstr>Attending Lectures via Live Streaming</vt:lpstr>
      <vt:lpstr>Tutorial Participation (10%)</vt:lpstr>
      <vt:lpstr>Final Exam (60%)</vt:lpstr>
      <vt:lpstr>PowerPoint Presentation</vt:lpstr>
      <vt:lpstr>Submission of Assignments</vt:lpstr>
      <vt:lpstr>Cheating, Collusion, Plagiarism </vt:lpstr>
      <vt:lpstr>Cheating, Collusion, Plagiarism</vt:lpstr>
      <vt:lpstr>PowerPoint Presentation</vt:lpstr>
      <vt:lpstr>Student responsibilities</vt:lpstr>
      <vt:lpstr>FIT2004: Programming Competition</vt:lpstr>
      <vt:lpstr>Anonymous Moodle Forum</vt:lpstr>
      <vt:lpstr>Short break</vt:lpstr>
      <vt:lpstr>Part 2: Outline</vt:lpstr>
      <vt:lpstr>Algorithmic Analysis</vt:lpstr>
      <vt:lpstr>Consequences of errors</vt:lpstr>
      <vt:lpstr>Consequences of errors</vt:lpstr>
      <vt:lpstr>Consequences of errors</vt:lpstr>
      <vt:lpstr>Proving correctness of algorithms</vt:lpstr>
      <vt:lpstr>Part 2: Outline</vt:lpstr>
      <vt:lpstr>Finding minimum value</vt:lpstr>
      <vt:lpstr>Does it always terminate?</vt:lpstr>
      <vt:lpstr>Correct result at termination?</vt:lpstr>
      <vt:lpstr>Correctness using Loop Invariant</vt:lpstr>
      <vt:lpstr>Part 2: Outline</vt:lpstr>
      <vt:lpstr>Binary Search revisited</vt:lpstr>
      <vt:lpstr>Algorithm for Binary Search</vt:lpstr>
      <vt:lpstr>Does this algorithm always terminate?</vt:lpstr>
      <vt:lpstr>Does it always terminate?</vt:lpstr>
      <vt:lpstr>Correctness using Loop Invariant</vt:lpstr>
      <vt:lpstr>Correctness using Loop Invariant</vt:lpstr>
      <vt:lpstr>Part 2: Outline</vt:lpstr>
      <vt:lpstr>Complexity Analysis</vt:lpstr>
      <vt:lpstr>Recap from FIT1045: Complexity</vt:lpstr>
      <vt:lpstr>Recap from FIT1045: Big-O notation</vt:lpstr>
      <vt:lpstr>Recap from FIT1045: Big-O notation</vt:lpstr>
      <vt:lpstr>PowerPoint Presentation</vt:lpstr>
      <vt:lpstr>PowerPoint Presentation</vt:lpstr>
      <vt:lpstr>Part 2: Outline</vt:lpstr>
      <vt:lpstr>Recurrence Relations</vt:lpstr>
      <vt:lpstr>Solving Recurrence Relations</vt:lpstr>
      <vt:lpstr>Solving Recurrence Relations</vt:lpstr>
      <vt:lpstr>Logarithmic complexity</vt:lpstr>
      <vt:lpstr>Linear Complexity</vt:lpstr>
      <vt:lpstr>Linearithmic complexity</vt:lpstr>
      <vt:lpstr>Quadratic complexity</vt:lpstr>
      <vt:lpstr>Exponential complexity</vt:lpstr>
      <vt:lpstr>Revision: Proof by induction</vt:lpstr>
      <vt:lpstr>Revision: Proof by induction</vt:lpstr>
      <vt:lpstr>Concluding Remarks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Reza Haffari</cp:lastModifiedBy>
  <cp:revision>911</cp:revision>
  <dcterms:created xsi:type="dcterms:W3CDTF">2006-08-16T00:00:00Z</dcterms:created>
  <dcterms:modified xsi:type="dcterms:W3CDTF">2019-03-07T02:25:15Z</dcterms:modified>
</cp:coreProperties>
</file>